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59" r:id="rId2"/>
    <p:sldId id="357" r:id="rId3"/>
    <p:sldId id="363" r:id="rId4"/>
    <p:sldId id="364" r:id="rId5"/>
    <p:sldId id="365" r:id="rId6"/>
    <p:sldId id="366" r:id="rId7"/>
    <p:sldId id="3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891AC-57AD-4471-B3C2-B0DCD3C60C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26A0DD-0792-43A4-8D82-43FC19C7DA6C}">
      <dgm:prSet phldrT="[Text]" custT="1"/>
      <dgm:spPr/>
      <dgm:t>
        <a:bodyPr/>
        <a:lstStyle/>
        <a:p>
          <a:r>
            <a:rPr lang="en-US" sz="1400" b="1" i="1" dirty="0"/>
            <a:t>STEP 1 - </a:t>
          </a:r>
          <a:r>
            <a:rPr lang="en-US" sz="1400" b="1" dirty="0"/>
            <a:t>Are you the PRIME RECIPIENT</a:t>
          </a:r>
          <a:r>
            <a:rPr lang="en-US" sz="1400" b="1" baseline="30000" dirty="0"/>
            <a:t>1</a:t>
          </a:r>
          <a:r>
            <a:rPr lang="en-US" sz="1400" b="1" dirty="0"/>
            <a:t> of the Federal Award?</a:t>
          </a:r>
          <a:endParaRPr lang="en-US" sz="1400" dirty="0"/>
        </a:p>
      </dgm:t>
    </dgm:pt>
    <dgm:pt modelId="{CA5A6975-F53D-43E9-82A6-6A4F958BB25F}" type="parTrans" cxnId="{C5D7E295-F888-4799-BF77-0218FB526707}">
      <dgm:prSet/>
      <dgm:spPr/>
      <dgm:t>
        <a:bodyPr/>
        <a:lstStyle/>
        <a:p>
          <a:endParaRPr lang="en-US"/>
        </a:p>
      </dgm:t>
    </dgm:pt>
    <dgm:pt modelId="{2F0E88A1-A000-4755-BE14-FCF562E6EF18}" type="sibTrans" cxnId="{C5D7E295-F888-4799-BF77-0218FB526707}">
      <dgm:prSet/>
      <dgm:spPr/>
      <dgm:t>
        <a:bodyPr/>
        <a:lstStyle/>
        <a:p>
          <a:endParaRPr lang="en-US"/>
        </a:p>
      </dgm:t>
    </dgm:pt>
    <dgm:pt modelId="{79F0482B-1EC3-4511-9998-5AA8C14D1545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400" b="1" dirty="0"/>
            <a:t>Yes</a:t>
          </a:r>
          <a:r>
            <a:rPr lang="en-US" sz="1400" dirty="0"/>
            <a:t> → Proceed to Step 2</a:t>
          </a:r>
        </a:p>
      </dgm:t>
    </dgm:pt>
    <dgm:pt modelId="{88DB19ED-1C20-4DBA-9513-001B490B5F6B}" type="parTrans" cxnId="{51F9C942-E85C-4891-996D-5A99792F7219}">
      <dgm:prSet/>
      <dgm:spPr/>
      <dgm:t>
        <a:bodyPr/>
        <a:lstStyle/>
        <a:p>
          <a:endParaRPr lang="en-US"/>
        </a:p>
      </dgm:t>
    </dgm:pt>
    <dgm:pt modelId="{08F0EA32-5756-44E9-95BB-38D77FC17CFD}" type="sibTrans" cxnId="{51F9C942-E85C-4891-996D-5A99792F7219}">
      <dgm:prSet/>
      <dgm:spPr/>
      <dgm:t>
        <a:bodyPr/>
        <a:lstStyle/>
        <a:p>
          <a:endParaRPr lang="en-US"/>
        </a:p>
      </dgm:t>
    </dgm:pt>
    <dgm:pt modelId="{43707FFA-4645-4CD8-B7F0-F223E88D2CC3}">
      <dgm:prSet phldrT="[Text]" custT="1"/>
      <dgm:spPr/>
      <dgm:t>
        <a:bodyPr/>
        <a:lstStyle/>
        <a:p>
          <a:r>
            <a:rPr lang="en-US" sz="1400" b="1" i="1" dirty="0"/>
            <a:t>STEP 2 - </a:t>
          </a:r>
          <a:r>
            <a:rPr lang="en-US" sz="1400" b="1" i="0" dirty="0"/>
            <a:t>D</a:t>
          </a:r>
          <a:r>
            <a:rPr lang="en-US" sz="1400" b="1" i="1" dirty="0"/>
            <a:t>etermine</a:t>
          </a:r>
          <a:r>
            <a:rPr lang="en-US" sz="1400" b="1" dirty="0"/>
            <a:t> the APPROPRIATE RELATIONSHIP CLASSIFICATION</a:t>
          </a:r>
          <a:endParaRPr lang="en-US" sz="1400" dirty="0"/>
        </a:p>
      </dgm:t>
    </dgm:pt>
    <dgm:pt modelId="{9AE701EF-8F56-40D6-B488-23BEFEDE73AD}" type="parTrans" cxnId="{6EB8C340-E685-4E52-8199-EBDC506FE820}">
      <dgm:prSet/>
      <dgm:spPr/>
      <dgm:t>
        <a:bodyPr/>
        <a:lstStyle/>
        <a:p>
          <a:endParaRPr lang="en-US"/>
        </a:p>
      </dgm:t>
    </dgm:pt>
    <dgm:pt modelId="{58AB3644-16DF-43EB-8B5D-BBC4C126A31C}" type="sibTrans" cxnId="{6EB8C340-E685-4E52-8199-EBDC506FE820}">
      <dgm:prSet/>
      <dgm:spPr/>
      <dgm:t>
        <a:bodyPr/>
        <a:lstStyle/>
        <a:p>
          <a:endParaRPr lang="en-US"/>
        </a:p>
      </dgm:t>
    </dgm:pt>
    <dgm:pt modelId="{ABFB431C-2C64-4E1B-A29F-5AFA340C5C2F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400" b="1" dirty="0"/>
            <a:t>Subrecipient</a:t>
          </a:r>
          <a:r>
            <a:rPr lang="en-US" sz="1400" b="1" baseline="30000" dirty="0"/>
            <a:t>2</a:t>
          </a:r>
          <a:endParaRPr lang="en-US" sz="1400" dirty="0"/>
        </a:p>
      </dgm:t>
    </dgm:pt>
    <dgm:pt modelId="{2F0FE44A-5271-4588-8CF6-6A2D57745B8E}" type="parTrans" cxnId="{965B0B67-288A-4E39-8BA9-7483A79B1C3A}">
      <dgm:prSet/>
      <dgm:spPr/>
      <dgm:t>
        <a:bodyPr/>
        <a:lstStyle/>
        <a:p>
          <a:endParaRPr lang="en-US"/>
        </a:p>
      </dgm:t>
    </dgm:pt>
    <dgm:pt modelId="{BDFAE6DA-07C1-4AF7-8A1F-98B0BC6FD18C}" type="sibTrans" cxnId="{965B0B67-288A-4E39-8BA9-7483A79B1C3A}">
      <dgm:prSet/>
      <dgm:spPr/>
      <dgm:t>
        <a:bodyPr/>
        <a:lstStyle/>
        <a:p>
          <a:endParaRPr lang="en-US"/>
        </a:p>
      </dgm:t>
    </dgm:pt>
    <dgm:pt modelId="{DBD8130B-08ED-49C7-9222-C11E32EBC3DB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400" b="1" dirty="0"/>
            <a:t>No</a:t>
          </a:r>
          <a:r>
            <a:rPr lang="en-US" sz="1400" dirty="0"/>
            <a:t> → </a:t>
          </a:r>
          <a:r>
            <a:rPr lang="en-US" sz="1400" b="1" dirty="0">
              <a:solidFill>
                <a:srgbClr val="FF0000"/>
              </a:solidFill>
            </a:rPr>
            <a:t>Reference the "Pass Through Example" and stop</a:t>
          </a:r>
        </a:p>
      </dgm:t>
    </dgm:pt>
    <dgm:pt modelId="{34A3EF90-A13C-4E29-A821-CC444C1FC854}" type="parTrans" cxnId="{63325026-E29F-48DE-8850-A49ED0D97D34}">
      <dgm:prSet/>
      <dgm:spPr/>
      <dgm:t>
        <a:bodyPr/>
        <a:lstStyle/>
        <a:p>
          <a:endParaRPr lang="en-US"/>
        </a:p>
      </dgm:t>
    </dgm:pt>
    <dgm:pt modelId="{B842803F-0CFF-4133-B8C2-3F6239B9DB64}" type="sibTrans" cxnId="{63325026-E29F-48DE-8850-A49ED0D97D34}">
      <dgm:prSet/>
      <dgm:spPr/>
      <dgm:t>
        <a:bodyPr/>
        <a:lstStyle/>
        <a:p>
          <a:endParaRPr lang="en-US"/>
        </a:p>
      </dgm:t>
    </dgm:pt>
    <dgm:pt modelId="{38A7C4E8-EA66-4FA4-9A1E-28E68213C5E4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400" b="1" dirty="0"/>
            <a:t>Vendor</a:t>
          </a:r>
          <a:r>
            <a:rPr lang="en-US" sz="1400" b="1" baseline="30000" dirty="0"/>
            <a:t>3</a:t>
          </a:r>
          <a:endParaRPr lang="en-US" sz="1400" dirty="0"/>
        </a:p>
      </dgm:t>
    </dgm:pt>
    <dgm:pt modelId="{546C4664-7E2A-4F08-A6D2-25FA4707B5F4}" type="parTrans" cxnId="{B181C42A-2468-4EC0-8C88-DF08F80A9BBD}">
      <dgm:prSet/>
      <dgm:spPr/>
      <dgm:t>
        <a:bodyPr/>
        <a:lstStyle/>
        <a:p>
          <a:endParaRPr lang="en-US"/>
        </a:p>
      </dgm:t>
    </dgm:pt>
    <dgm:pt modelId="{58221D38-D32D-4097-BDA7-170785EF8851}" type="sibTrans" cxnId="{B181C42A-2468-4EC0-8C88-DF08F80A9BBD}">
      <dgm:prSet/>
      <dgm:spPr/>
      <dgm:t>
        <a:bodyPr/>
        <a:lstStyle/>
        <a:p>
          <a:endParaRPr lang="en-US"/>
        </a:p>
      </dgm:t>
    </dgm:pt>
    <dgm:pt modelId="{63C8FADD-99A2-479E-A076-800481664A7E}">
      <dgm:prSet phldrT="[Text]" custT="1"/>
      <dgm:spPr/>
      <dgm:t>
        <a:bodyPr/>
        <a:lstStyle/>
        <a:p>
          <a:r>
            <a:rPr lang="en-US" sz="1400" b="1" i="1" dirty="0"/>
            <a:t>STEP 3 - </a:t>
          </a:r>
          <a:r>
            <a:rPr lang="en-US" sz="1400" b="1" dirty="0"/>
            <a:t>If Subrecipient</a:t>
          </a:r>
          <a:r>
            <a:rPr lang="en-US" sz="1400" b="1" baseline="30000" dirty="0"/>
            <a:t>2</a:t>
          </a:r>
          <a:endParaRPr lang="en-US" sz="1400" dirty="0"/>
        </a:p>
      </dgm:t>
    </dgm:pt>
    <dgm:pt modelId="{F93C2979-DAF4-4707-AC59-14ABC30D97BC}" type="parTrans" cxnId="{D4803861-59BE-4718-A00D-E9A0425BA64C}">
      <dgm:prSet/>
      <dgm:spPr/>
      <dgm:t>
        <a:bodyPr/>
        <a:lstStyle/>
        <a:p>
          <a:endParaRPr lang="en-US"/>
        </a:p>
      </dgm:t>
    </dgm:pt>
    <dgm:pt modelId="{05F550A1-C50F-406B-B220-D287D23314E1}" type="sibTrans" cxnId="{D4803861-59BE-4718-A00D-E9A0425BA64C}">
      <dgm:prSet/>
      <dgm:spPr/>
      <dgm:t>
        <a:bodyPr/>
        <a:lstStyle/>
        <a:p>
          <a:endParaRPr lang="en-US"/>
        </a:p>
      </dgm:t>
    </dgm:pt>
    <dgm:pt modelId="{4EA32A1D-8D4A-44B9-80C7-7AA9668A1960}">
      <dgm:prSet phldrT="[Text]" custT="1"/>
      <dgm:spPr/>
      <dgm:t>
        <a:bodyPr/>
        <a:lstStyle/>
        <a:p>
          <a:r>
            <a:rPr lang="en-US" sz="1400" b="1" dirty="0"/>
            <a:t>Is the entity a STATE AGENCY?</a:t>
          </a:r>
          <a:endParaRPr lang="en-US" sz="1400" dirty="0"/>
        </a:p>
      </dgm:t>
    </dgm:pt>
    <dgm:pt modelId="{17206780-497F-45F0-8B10-FB1B140AA645}" type="parTrans" cxnId="{01397F90-5C95-4728-B11C-A711A09FAF6C}">
      <dgm:prSet/>
      <dgm:spPr/>
      <dgm:t>
        <a:bodyPr/>
        <a:lstStyle/>
        <a:p>
          <a:endParaRPr lang="en-US"/>
        </a:p>
      </dgm:t>
    </dgm:pt>
    <dgm:pt modelId="{14B221D4-38BC-4C04-854B-01A0EFE359CB}" type="sibTrans" cxnId="{01397F90-5C95-4728-B11C-A711A09FAF6C}">
      <dgm:prSet/>
      <dgm:spPr/>
      <dgm:t>
        <a:bodyPr/>
        <a:lstStyle/>
        <a:p>
          <a:endParaRPr lang="en-US"/>
        </a:p>
      </dgm:t>
    </dgm:pt>
    <dgm:pt modelId="{B66BED9E-EF2A-4FE2-9DD3-F79E5A892A9D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400" b="1" dirty="0"/>
            <a:t>Yes</a:t>
          </a:r>
          <a:r>
            <a:rPr lang="en-US" sz="1400" dirty="0"/>
            <a:t> → Proceed to Step 4</a:t>
          </a:r>
        </a:p>
      </dgm:t>
    </dgm:pt>
    <dgm:pt modelId="{E2FA2642-342B-40C0-9266-EBFC7F70FA81}" type="parTrans" cxnId="{CA6D1509-F838-4060-803C-AD181D2875F1}">
      <dgm:prSet/>
      <dgm:spPr/>
      <dgm:t>
        <a:bodyPr/>
        <a:lstStyle/>
        <a:p>
          <a:endParaRPr lang="en-US"/>
        </a:p>
      </dgm:t>
    </dgm:pt>
    <dgm:pt modelId="{1D16272D-4030-4AA3-AFF7-39274C48D606}" type="sibTrans" cxnId="{CA6D1509-F838-4060-803C-AD181D2875F1}">
      <dgm:prSet/>
      <dgm:spPr/>
      <dgm:t>
        <a:bodyPr/>
        <a:lstStyle/>
        <a:p>
          <a:endParaRPr lang="en-US"/>
        </a:p>
      </dgm:t>
    </dgm:pt>
    <dgm:pt modelId="{2CB3B5FF-3470-45BA-9C11-E36DA0A88EF1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400" b="1" dirty="0"/>
            <a:t>No</a:t>
          </a:r>
          <a:r>
            <a:rPr lang="en-US" sz="1400" dirty="0"/>
            <a:t> →</a:t>
          </a:r>
        </a:p>
      </dgm:t>
    </dgm:pt>
    <dgm:pt modelId="{4E10D3BB-422B-4A7E-890D-39E7640D0832}" type="parTrans" cxnId="{2E27657E-220D-4A5E-A85B-6E4B7BCB26C0}">
      <dgm:prSet/>
      <dgm:spPr/>
      <dgm:t>
        <a:bodyPr/>
        <a:lstStyle/>
        <a:p>
          <a:endParaRPr lang="en-US"/>
        </a:p>
      </dgm:t>
    </dgm:pt>
    <dgm:pt modelId="{7AB21FF7-A14C-4532-95D0-5F553DF81F33}" type="sibTrans" cxnId="{2E27657E-220D-4A5E-A85B-6E4B7BCB26C0}">
      <dgm:prSet/>
      <dgm:spPr/>
      <dgm:t>
        <a:bodyPr/>
        <a:lstStyle/>
        <a:p>
          <a:endParaRPr lang="en-US"/>
        </a:p>
      </dgm:t>
    </dgm:pt>
    <dgm:pt modelId="{98977CAF-989A-41D3-8FAB-1BD1E452A777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US" sz="1400" dirty="0"/>
            <a:t>✅ Report activity in the </a:t>
          </a:r>
          <a:r>
            <a:rPr lang="en-US" sz="1400" b="1" dirty="0"/>
            <a:t>appropriate Expenditure Column</a:t>
          </a:r>
          <a:r>
            <a:rPr lang="en-US" sz="1400" dirty="0"/>
            <a:t> AND the </a:t>
          </a:r>
          <a:r>
            <a:rPr lang="en-US" sz="1400" b="1" dirty="0"/>
            <a:t>Subrecipient Column</a:t>
          </a:r>
          <a:endParaRPr lang="en-US" sz="1400" dirty="0"/>
        </a:p>
      </dgm:t>
    </dgm:pt>
    <dgm:pt modelId="{80E234BB-D1C2-48F9-A283-B35548422556}" type="parTrans" cxnId="{79CA4F94-0B87-4C43-86E0-1E6B950570C9}">
      <dgm:prSet/>
      <dgm:spPr/>
      <dgm:t>
        <a:bodyPr/>
        <a:lstStyle/>
        <a:p>
          <a:endParaRPr lang="en-US"/>
        </a:p>
      </dgm:t>
    </dgm:pt>
    <dgm:pt modelId="{280DB7EC-3CA4-40F1-A6D0-C104CF08010A}" type="sibTrans" cxnId="{79CA4F94-0B87-4C43-86E0-1E6B950570C9}">
      <dgm:prSet/>
      <dgm:spPr/>
      <dgm:t>
        <a:bodyPr/>
        <a:lstStyle/>
        <a:p>
          <a:endParaRPr lang="en-US"/>
        </a:p>
      </dgm:t>
    </dgm:pt>
    <dgm:pt modelId="{5CC2E529-DEE4-44F6-B168-924036FC27D3}">
      <dgm:prSet phldrT="[Text]" custT="1"/>
      <dgm:spPr/>
      <dgm:t>
        <a:bodyPr/>
        <a:lstStyle/>
        <a:p>
          <a:r>
            <a:rPr lang="en-US" sz="1400" b="1" i="1" dirty="0"/>
            <a:t>STEP 4 - </a:t>
          </a:r>
          <a:r>
            <a:rPr lang="en-US" sz="1400" b="1" dirty="0"/>
            <a:t>Is the entity a COMPONENT UNIT</a:t>
          </a:r>
          <a:r>
            <a:rPr lang="en-US" sz="1400" b="1" baseline="30000" dirty="0"/>
            <a:t>4</a:t>
          </a:r>
          <a:r>
            <a:rPr lang="en-US" sz="1400" b="1" dirty="0"/>
            <a:t>?</a:t>
          </a:r>
          <a:endParaRPr lang="en-US" sz="1400" dirty="0"/>
        </a:p>
      </dgm:t>
    </dgm:pt>
    <dgm:pt modelId="{6FC6D78B-5FEA-4B19-A377-E38018700914}" type="parTrans" cxnId="{93002373-E129-44A9-8766-7F3D2018E701}">
      <dgm:prSet/>
      <dgm:spPr/>
      <dgm:t>
        <a:bodyPr/>
        <a:lstStyle/>
        <a:p>
          <a:endParaRPr lang="en-US"/>
        </a:p>
      </dgm:t>
    </dgm:pt>
    <dgm:pt modelId="{4FC95881-8C18-4E61-B1B4-092A05EC9866}" type="sibTrans" cxnId="{93002373-E129-44A9-8766-7F3D2018E701}">
      <dgm:prSet/>
      <dgm:spPr/>
      <dgm:t>
        <a:bodyPr/>
        <a:lstStyle/>
        <a:p>
          <a:endParaRPr lang="en-US"/>
        </a:p>
      </dgm:t>
    </dgm:pt>
    <dgm:pt modelId="{C2C998F1-60B2-4EAC-A1B4-27D0AA90C9DC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400" b="1" dirty="0"/>
            <a:t>Yes</a:t>
          </a:r>
          <a:r>
            <a:rPr lang="en-US" sz="1400" dirty="0"/>
            <a:t> →</a:t>
          </a:r>
        </a:p>
      </dgm:t>
    </dgm:pt>
    <dgm:pt modelId="{F7ACDBC0-FED9-4B71-ADA5-8C20A0CF0528}" type="parTrans" cxnId="{86531E6F-87CC-4559-B5F6-605FD55ABEDA}">
      <dgm:prSet/>
      <dgm:spPr/>
      <dgm:t>
        <a:bodyPr/>
        <a:lstStyle/>
        <a:p>
          <a:endParaRPr lang="en-US"/>
        </a:p>
      </dgm:t>
    </dgm:pt>
    <dgm:pt modelId="{AE09B55B-0D64-46B2-B1A0-7B3B1688A921}" type="sibTrans" cxnId="{86531E6F-87CC-4559-B5F6-605FD55ABEDA}">
      <dgm:prSet/>
      <dgm:spPr/>
      <dgm:t>
        <a:bodyPr/>
        <a:lstStyle/>
        <a:p>
          <a:endParaRPr lang="en-US"/>
        </a:p>
      </dgm:t>
    </dgm:pt>
    <dgm:pt modelId="{32F447D7-B2C6-4947-B88A-53FCB1E598DD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US" sz="1400" dirty="0"/>
            <a:t>✅ Report activity in the </a:t>
          </a:r>
          <a:r>
            <a:rPr lang="en-US" sz="1400" b="1" dirty="0"/>
            <a:t>appropriate Expenditure Column</a:t>
          </a:r>
          <a:r>
            <a:rPr lang="en-US" sz="1400" dirty="0"/>
            <a:t> AND the </a:t>
          </a:r>
          <a:r>
            <a:rPr lang="en-US" sz="1400" b="1" dirty="0"/>
            <a:t>Subrecipient Column</a:t>
          </a:r>
          <a:endParaRPr lang="en-US" sz="1400" dirty="0"/>
        </a:p>
      </dgm:t>
    </dgm:pt>
    <dgm:pt modelId="{3A7BD894-C226-43EA-921E-2114EE31A4BE}" type="parTrans" cxnId="{C9DB5AEF-CA40-4A07-9EEB-78A9694C36BC}">
      <dgm:prSet/>
      <dgm:spPr/>
      <dgm:t>
        <a:bodyPr/>
        <a:lstStyle/>
        <a:p>
          <a:endParaRPr lang="en-US"/>
        </a:p>
      </dgm:t>
    </dgm:pt>
    <dgm:pt modelId="{D6445B2B-23FF-4803-A2C9-E8EB706EE8F1}" type="sibTrans" cxnId="{C9DB5AEF-CA40-4A07-9EEB-78A9694C36BC}">
      <dgm:prSet/>
      <dgm:spPr/>
      <dgm:t>
        <a:bodyPr/>
        <a:lstStyle/>
        <a:p>
          <a:endParaRPr lang="en-US"/>
        </a:p>
      </dgm:t>
    </dgm:pt>
    <dgm:pt modelId="{3FB0EA3A-8A90-427A-A64C-6E130FFF25A0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400" b="1" dirty="0"/>
            <a:t>No</a:t>
          </a:r>
          <a:r>
            <a:rPr lang="en-US" sz="1400" dirty="0"/>
            <a:t> →</a:t>
          </a:r>
        </a:p>
      </dgm:t>
    </dgm:pt>
    <dgm:pt modelId="{0573D046-22BB-4E0A-B1D9-511A29A28316}" type="parTrans" cxnId="{3F11B3F2-299B-4BE9-979B-5BDF14C0E5AC}">
      <dgm:prSet/>
      <dgm:spPr/>
      <dgm:t>
        <a:bodyPr/>
        <a:lstStyle/>
        <a:p>
          <a:endParaRPr lang="en-US"/>
        </a:p>
      </dgm:t>
    </dgm:pt>
    <dgm:pt modelId="{CC355C58-E41B-47E7-8147-AD857EBF7D22}" type="sibTrans" cxnId="{3F11B3F2-299B-4BE9-979B-5BDF14C0E5AC}">
      <dgm:prSet/>
      <dgm:spPr/>
      <dgm:t>
        <a:bodyPr/>
        <a:lstStyle/>
        <a:p>
          <a:endParaRPr lang="en-US"/>
        </a:p>
      </dgm:t>
    </dgm:pt>
    <dgm:pt modelId="{86697883-EE83-4FB3-A166-359FD5EC8D3C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US" sz="1400" dirty="0"/>
            <a:t>✅ Report the expenditures as a </a:t>
          </a:r>
          <a:r>
            <a:rPr lang="en-US" sz="1400" b="1" dirty="0"/>
            <a:t>Pass Through</a:t>
          </a:r>
          <a:r>
            <a:rPr lang="en-US" sz="1400" dirty="0"/>
            <a:t> </a:t>
          </a:r>
          <a:r>
            <a:rPr lang="en-US" sz="1400" b="1" dirty="0"/>
            <a:t>To </a:t>
          </a:r>
          <a:r>
            <a:rPr lang="en-US" sz="1400" dirty="0"/>
            <a:t>the entity</a:t>
          </a:r>
        </a:p>
      </dgm:t>
    </dgm:pt>
    <dgm:pt modelId="{9470E370-9756-478E-8034-75077999EA45}" type="parTrans" cxnId="{B904C15A-F1DB-40D4-973B-618FA7BB4C39}">
      <dgm:prSet/>
      <dgm:spPr/>
      <dgm:t>
        <a:bodyPr/>
        <a:lstStyle/>
        <a:p>
          <a:endParaRPr lang="en-US"/>
        </a:p>
      </dgm:t>
    </dgm:pt>
    <dgm:pt modelId="{D4A45A3E-DFDF-4880-8D2D-559CC0A9FCA9}" type="sibTrans" cxnId="{B904C15A-F1DB-40D4-973B-618FA7BB4C39}">
      <dgm:prSet/>
      <dgm:spPr/>
      <dgm:t>
        <a:bodyPr/>
        <a:lstStyle/>
        <a:p>
          <a:endParaRPr lang="en-US"/>
        </a:p>
      </dgm:t>
    </dgm:pt>
    <dgm:pt modelId="{BF2A693F-D657-4D27-AD46-FFB12DE36E1A}">
      <dgm:prSet phldrT="[Text]" custT="1"/>
      <dgm:spPr/>
      <dgm:t>
        <a:bodyPr/>
        <a:lstStyle/>
        <a:p>
          <a:r>
            <a:rPr lang="en-US" sz="1400" b="1" dirty="0"/>
            <a:t>If Vendor</a:t>
          </a:r>
          <a:r>
            <a:rPr lang="en-US" sz="1400" b="1" baseline="30000" dirty="0"/>
            <a:t>3</a:t>
          </a:r>
          <a:endParaRPr lang="en-US" sz="1400" dirty="0"/>
        </a:p>
      </dgm:t>
    </dgm:pt>
    <dgm:pt modelId="{03DA18F5-F16C-447E-A73C-DF2C26A0A463}" type="parTrans" cxnId="{BF569EAB-CE0B-43B1-B464-C24C00BFE6F7}">
      <dgm:prSet/>
      <dgm:spPr/>
      <dgm:t>
        <a:bodyPr/>
        <a:lstStyle/>
        <a:p>
          <a:endParaRPr lang="en-US"/>
        </a:p>
      </dgm:t>
    </dgm:pt>
    <dgm:pt modelId="{9840E1FB-3EB6-4923-8137-CE8E593FCE6C}" type="sibTrans" cxnId="{BF569EAB-CE0B-43B1-B464-C24C00BFE6F7}">
      <dgm:prSet/>
      <dgm:spPr/>
      <dgm:t>
        <a:bodyPr/>
        <a:lstStyle/>
        <a:p>
          <a:endParaRPr lang="en-US"/>
        </a:p>
      </dgm:t>
    </dgm:pt>
    <dgm:pt modelId="{26153412-A8B2-4CD7-BDF0-6982C1C0A650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400" dirty="0"/>
            <a:t>✅ Report activity in the </a:t>
          </a:r>
          <a:r>
            <a:rPr lang="en-US" sz="1400" b="1" dirty="0"/>
            <a:t>appropriate Expenditure Column</a:t>
          </a:r>
          <a:endParaRPr lang="en-US" sz="1400" dirty="0"/>
        </a:p>
      </dgm:t>
    </dgm:pt>
    <dgm:pt modelId="{936D63AD-B9F1-493B-B991-D274726B6F0E}" type="parTrans" cxnId="{1A1CB723-C5F1-44F3-AEFD-690404C1324A}">
      <dgm:prSet/>
      <dgm:spPr/>
      <dgm:t>
        <a:bodyPr/>
        <a:lstStyle/>
        <a:p>
          <a:endParaRPr lang="en-US"/>
        </a:p>
      </dgm:t>
    </dgm:pt>
    <dgm:pt modelId="{606C26A2-831A-4C99-AAEF-14E6303A2AEB}" type="sibTrans" cxnId="{1A1CB723-C5F1-44F3-AEFD-690404C1324A}">
      <dgm:prSet/>
      <dgm:spPr/>
      <dgm:t>
        <a:bodyPr/>
        <a:lstStyle/>
        <a:p>
          <a:endParaRPr lang="en-US"/>
        </a:p>
      </dgm:t>
    </dgm:pt>
    <dgm:pt modelId="{D35ED72A-5CF5-4A88-9D58-0111D2EBF01E}" type="pres">
      <dgm:prSet presAssocID="{BA5891AC-57AD-4471-B3C2-B0DCD3C60C49}" presName="linear" presStyleCnt="0">
        <dgm:presLayoutVars>
          <dgm:animLvl val="lvl"/>
          <dgm:resizeHandles val="exact"/>
        </dgm:presLayoutVars>
      </dgm:prSet>
      <dgm:spPr/>
    </dgm:pt>
    <dgm:pt modelId="{21A3598D-0A34-45D7-A575-BCF0E0D56CCE}" type="pres">
      <dgm:prSet presAssocID="{B726A0DD-0792-43A4-8D82-43FC19C7DA6C}" presName="parentText" presStyleLbl="node1" presStyleIdx="0" presStyleCnt="5" custScaleY="52852" custLinFactNeighborX="-439" custLinFactNeighborY="-65229">
        <dgm:presLayoutVars>
          <dgm:chMax val="0"/>
          <dgm:bulletEnabled val="1"/>
        </dgm:presLayoutVars>
      </dgm:prSet>
      <dgm:spPr/>
    </dgm:pt>
    <dgm:pt modelId="{1A6AE41E-3E4C-444E-A543-986F055EF766}" type="pres">
      <dgm:prSet presAssocID="{B726A0DD-0792-43A4-8D82-43FC19C7DA6C}" presName="childText" presStyleLbl="revTx" presStyleIdx="0" presStyleCnt="5" custScaleY="61175" custLinFactNeighborY="-3386">
        <dgm:presLayoutVars>
          <dgm:bulletEnabled val="1"/>
        </dgm:presLayoutVars>
      </dgm:prSet>
      <dgm:spPr/>
    </dgm:pt>
    <dgm:pt modelId="{94184539-4F3A-4EB1-A2E0-2169549DB505}" type="pres">
      <dgm:prSet presAssocID="{43707FFA-4645-4CD8-B7F0-F223E88D2CC3}" presName="parentText" presStyleLbl="node1" presStyleIdx="1" presStyleCnt="5" custScaleY="56224" custLinFactNeighborY="1360">
        <dgm:presLayoutVars>
          <dgm:chMax val="0"/>
          <dgm:bulletEnabled val="1"/>
        </dgm:presLayoutVars>
      </dgm:prSet>
      <dgm:spPr/>
    </dgm:pt>
    <dgm:pt modelId="{BFE215F6-FEA9-4C48-B965-A1D736AB1AD6}" type="pres">
      <dgm:prSet presAssocID="{43707FFA-4645-4CD8-B7F0-F223E88D2CC3}" presName="childText" presStyleLbl="revTx" presStyleIdx="1" presStyleCnt="5" custScaleY="69877">
        <dgm:presLayoutVars>
          <dgm:bulletEnabled val="1"/>
        </dgm:presLayoutVars>
      </dgm:prSet>
      <dgm:spPr/>
    </dgm:pt>
    <dgm:pt modelId="{9BCA944C-E8AE-40BA-8BC6-4BE02F1CA4D5}" type="pres">
      <dgm:prSet presAssocID="{63C8FADD-99A2-479E-A076-800481664A7E}" presName="parentText" presStyleLbl="node1" presStyleIdx="2" presStyleCnt="5" custScaleY="59524">
        <dgm:presLayoutVars>
          <dgm:chMax val="0"/>
          <dgm:bulletEnabled val="1"/>
        </dgm:presLayoutVars>
      </dgm:prSet>
      <dgm:spPr/>
    </dgm:pt>
    <dgm:pt modelId="{AA7220F8-CAAE-4D62-8D8C-5762839D027D}" type="pres">
      <dgm:prSet presAssocID="{63C8FADD-99A2-479E-A076-800481664A7E}" presName="childText" presStyleLbl="revTx" presStyleIdx="2" presStyleCnt="5">
        <dgm:presLayoutVars>
          <dgm:bulletEnabled val="1"/>
        </dgm:presLayoutVars>
      </dgm:prSet>
      <dgm:spPr/>
    </dgm:pt>
    <dgm:pt modelId="{89F7168E-E602-42C3-AC21-D9EA18BB61D0}" type="pres">
      <dgm:prSet presAssocID="{5CC2E529-DEE4-44F6-B168-924036FC27D3}" presName="parentText" presStyleLbl="node1" presStyleIdx="3" presStyleCnt="5" custScaleY="55890">
        <dgm:presLayoutVars>
          <dgm:chMax val="0"/>
          <dgm:bulletEnabled val="1"/>
        </dgm:presLayoutVars>
      </dgm:prSet>
      <dgm:spPr/>
    </dgm:pt>
    <dgm:pt modelId="{E07C152B-265F-4A15-8BE3-7F062758EF37}" type="pres">
      <dgm:prSet presAssocID="{5CC2E529-DEE4-44F6-B168-924036FC27D3}" presName="childText" presStyleLbl="revTx" presStyleIdx="3" presStyleCnt="5">
        <dgm:presLayoutVars>
          <dgm:bulletEnabled val="1"/>
        </dgm:presLayoutVars>
      </dgm:prSet>
      <dgm:spPr/>
    </dgm:pt>
    <dgm:pt modelId="{24A36F6E-5498-46EE-8A2F-574161E7F638}" type="pres">
      <dgm:prSet presAssocID="{BF2A693F-D657-4D27-AD46-FFB12DE36E1A}" presName="parentText" presStyleLbl="node1" presStyleIdx="4" presStyleCnt="5" custScaleY="63255">
        <dgm:presLayoutVars>
          <dgm:chMax val="0"/>
          <dgm:bulletEnabled val="1"/>
        </dgm:presLayoutVars>
      </dgm:prSet>
      <dgm:spPr/>
    </dgm:pt>
    <dgm:pt modelId="{422206B1-7E26-4B5D-B773-B5CA9860552B}" type="pres">
      <dgm:prSet presAssocID="{BF2A693F-D657-4D27-AD46-FFB12DE36E1A}" presName="childText" presStyleLbl="revTx" presStyleIdx="4" presStyleCnt="5" custScaleY="48829">
        <dgm:presLayoutVars>
          <dgm:bulletEnabled val="1"/>
        </dgm:presLayoutVars>
      </dgm:prSet>
      <dgm:spPr/>
    </dgm:pt>
  </dgm:ptLst>
  <dgm:cxnLst>
    <dgm:cxn modelId="{CA6D1509-F838-4060-803C-AD181D2875F1}" srcId="{4EA32A1D-8D4A-44B9-80C7-7AA9668A1960}" destId="{B66BED9E-EF2A-4FE2-9DD3-F79E5A892A9D}" srcOrd="0" destOrd="0" parTransId="{E2FA2642-342B-40C0-9266-EBFC7F70FA81}" sibTransId="{1D16272D-4030-4AA3-AFF7-39274C48D606}"/>
    <dgm:cxn modelId="{48279B13-4B24-4225-91A3-1AE11EB01246}" type="presOf" srcId="{C2C998F1-60B2-4EAC-A1B4-27D0AA90C9DC}" destId="{E07C152B-265F-4A15-8BE3-7F062758EF37}" srcOrd="0" destOrd="0" presId="urn:microsoft.com/office/officeart/2005/8/layout/vList2"/>
    <dgm:cxn modelId="{1A1CB723-C5F1-44F3-AEFD-690404C1324A}" srcId="{BF2A693F-D657-4D27-AD46-FFB12DE36E1A}" destId="{26153412-A8B2-4CD7-BDF0-6982C1C0A650}" srcOrd="0" destOrd="0" parTransId="{936D63AD-B9F1-493B-B991-D274726B6F0E}" sibTransId="{606C26A2-831A-4C99-AAEF-14E6303A2AEB}"/>
    <dgm:cxn modelId="{63325026-E29F-48DE-8850-A49ED0D97D34}" srcId="{B726A0DD-0792-43A4-8D82-43FC19C7DA6C}" destId="{DBD8130B-08ED-49C7-9222-C11E32EBC3DB}" srcOrd="1" destOrd="0" parTransId="{34A3EF90-A13C-4E29-A821-CC444C1FC854}" sibTransId="{B842803F-0CFF-4133-B8C2-3F6239B9DB64}"/>
    <dgm:cxn modelId="{D1E3BE29-5B7B-4903-8470-FE351292C89A}" type="presOf" srcId="{4EA32A1D-8D4A-44B9-80C7-7AA9668A1960}" destId="{AA7220F8-CAAE-4D62-8D8C-5762839D027D}" srcOrd="0" destOrd="0" presId="urn:microsoft.com/office/officeart/2005/8/layout/vList2"/>
    <dgm:cxn modelId="{24510B2A-C238-403F-9714-06C663912A05}" type="presOf" srcId="{32F447D7-B2C6-4947-B88A-53FCB1E598DD}" destId="{E07C152B-265F-4A15-8BE3-7F062758EF37}" srcOrd="0" destOrd="1" presId="urn:microsoft.com/office/officeart/2005/8/layout/vList2"/>
    <dgm:cxn modelId="{B181C42A-2468-4EC0-8C88-DF08F80A9BBD}" srcId="{43707FFA-4645-4CD8-B7F0-F223E88D2CC3}" destId="{38A7C4E8-EA66-4FA4-9A1E-28E68213C5E4}" srcOrd="1" destOrd="0" parTransId="{546C4664-7E2A-4F08-A6D2-25FA4707B5F4}" sibTransId="{58221D38-D32D-4097-BDA7-170785EF8851}"/>
    <dgm:cxn modelId="{578C1233-5B84-4C8E-8992-BB6DE9E169D4}" type="presOf" srcId="{2CB3B5FF-3470-45BA-9C11-E36DA0A88EF1}" destId="{AA7220F8-CAAE-4D62-8D8C-5762839D027D}" srcOrd="0" destOrd="2" presId="urn:microsoft.com/office/officeart/2005/8/layout/vList2"/>
    <dgm:cxn modelId="{6EB8C340-E685-4E52-8199-EBDC506FE820}" srcId="{BA5891AC-57AD-4471-B3C2-B0DCD3C60C49}" destId="{43707FFA-4645-4CD8-B7F0-F223E88D2CC3}" srcOrd="1" destOrd="0" parTransId="{9AE701EF-8F56-40D6-B488-23BEFEDE73AD}" sibTransId="{58AB3644-16DF-43EB-8B5D-BBC4C126A31C}"/>
    <dgm:cxn modelId="{D4803861-59BE-4718-A00D-E9A0425BA64C}" srcId="{BA5891AC-57AD-4471-B3C2-B0DCD3C60C49}" destId="{63C8FADD-99A2-479E-A076-800481664A7E}" srcOrd="2" destOrd="0" parTransId="{F93C2979-DAF4-4707-AC59-14ABC30D97BC}" sibTransId="{05F550A1-C50F-406B-B220-D287D23314E1}"/>
    <dgm:cxn modelId="{A3086662-AA70-477B-9ECF-6D7EE2B52AF5}" type="presOf" srcId="{ABFB431C-2C64-4E1B-A29F-5AFA340C5C2F}" destId="{BFE215F6-FEA9-4C48-B965-A1D736AB1AD6}" srcOrd="0" destOrd="0" presId="urn:microsoft.com/office/officeart/2005/8/layout/vList2"/>
    <dgm:cxn modelId="{51F9C942-E85C-4891-996D-5A99792F7219}" srcId="{B726A0DD-0792-43A4-8D82-43FC19C7DA6C}" destId="{79F0482B-1EC3-4511-9998-5AA8C14D1545}" srcOrd="0" destOrd="0" parTransId="{88DB19ED-1C20-4DBA-9513-001B490B5F6B}" sibTransId="{08F0EA32-5756-44E9-95BB-38D77FC17CFD}"/>
    <dgm:cxn modelId="{B63DD042-43D2-42BE-BE74-FB080D44000B}" type="presOf" srcId="{5CC2E529-DEE4-44F6-B168-924036FC27D3}" destId="{89F7168E-E602-42C3-AC21-D9EA18BB61D0}" srcOrd="0" destOrd="0" presId="urn:microsoft.com/office/officeart/2005/8/layout/vList2"/>
    <dgm:cxn modelId="{965B0B67-288A-4E39-8BA9-7483A79B1C3A}" srcId="{43707FFA-4645-4CD8-B7F0-F223E88D2CC3}" destId="{ABFB431C-2C64-4E1B-A29F-5AFA340C5C2F}" srcOrd="0" destOrd="0" parTransId="{2F0FE44A-5271-4588-8CF6-6A2D57745B8E}" sibTransId="{BDFAE6DA-07C1-4AF7-8A1F-98B0BC6FD18C}"/>
    <dgm:cxn modelId="{626D0768-0E41-49E3-9619-2DC16C5A2A83}" type="presOf" srcId="{43707FFA-4645-4CD8-B7F0-F223E88D2CC3}" destId="{94184539-4F3A-4EB1-A2E0-2169549DB505}" srcOrd="0" destOrd="0" presId="urn:microsoft.com/office/officeart/2005/8/layout/vList2"/>
    <dgm:cxn modelId="{86531E6F-87CC-4559-B5F6-605FD55ABEDA}" srcId="{5CC2E529-DEE4-44F6-B168-924036FC27D3}" destId="{C2C998F1-60B2-4EAC-A1B4-27D0AA90C9DC}" srcOrd="0" destOrd="0" parTransId="{F7ACDBC0-FED9-4B71-ADA5-8C20A0CF0528}" sibTransId="{AE09B55B-0D64-46B2-B1A0-7B3B1688A921}"/>
    <dgm:cxn modelId="{93002373-E129-44A9-8766-7F3D2018E701}" srcId="{BA5891AC-57AD-4471-B3C2-B0DCD3C60C49}" destId="{5CC2E529-DEE4-44F6-B168-924036FC27D3}" srcOrd="3" destOrd="0" parTransId="{6FC6D78B-5FEA-4B19-A377-E38018700914}" sibTransId="{4FC95881-8C18-4E61-B1B4-092A05EC9866}"/>
    <dgm:cxn modelId="{20A53879-7693-46A4-8605-7677B2BE1E31}" type="presOf" srcId="{BA5891AC-57AD-4471-B3C2-B0DCD3C60C49}" destId="{D35ED72A-5CF5-4A88-9D58-0111D2EBF01E}" srcOrd="0" destOrd="0" presId="urn:microsoft.com/office/officeart/2005/8/layout/vList2"/>
    <dgm:cxn modelId="{B904C15A-F1DB-40D4-973B-618FA7BB4C39}" srcId="{3FB0EA3A-8A90-427A-A64C-6E130FFF25A0}" destId="{86697883-EE83-4FB3-A166-359FD5EC8D3C}" srcOrd="0" destOrd="0" parTransId="{9470E370-9756-478E-8034-75077999EA45}" sibTransId="{D4A45A3E-DFDF-4880-8D2D-559CC0A9FCA9}"/>
    <dgm:cxn modelId="{2E27657E-220D-4A5E-A85B-6E4B7BCB26C0}" srcId="{4EA32A1D-8D4A-44B9-80C7-7AA9668A1960}" destId="{2CB3B5FF-3470-45BA-9C11-E36DA0A88EF1}" srcOrd="1" destOrd="0" parTransId="{4E10D3BB-422B-4A7E-890D-39E7640D0832}" sibTransId="{7AB21FF7-A14C-4532-95D0-5F553DF81F33}"/>
    <dgm:cxn modelId="{752F4D87-DF5C-4BA0-96BA-E77D2180D4F8}" type="presOf" srcId="{BF2A693F-D657-4D27-AD46-FFB12DE36E1A}" destId="{24A36F6E-5498-46EE-8A2F-574161E7F638}" srcOrd="0" destOrd="0" presId="urn:microsoft.com/office/officeart/2005/8/layout/vList2"/>
    <dgm:cxn modelId="{01397F90-5C95-4728-B11C-A711A09FAF6C}" srcId="{63C8FADD-99A2-479E-A076-800481664A7E}" destId="{4EA32A1D-8D4A-44B9-80C7-7AA9668A1960}" srcOrd="0" destOrd="0" parTransId="{17206780-497F-45F0-8B10-FB1B140AA645}" sibTransId="{14B221D4-38BC-4C04-854B-01A0EFE359CB}"/>
    <dgm:cxn modelId="{79CA4F94-0B87-4C43-86E0-1E6B950570C9}" srcId="{2CB3B5FF-3470-45BA-9C11-E36DA0A88EF1}" destId="{98977CAF-989A-41D3-8FAB-1BD1E452A777}" srcOrd="0" destOrd="0" parTransId="{80E234BB-D1C2-48F9-A283-B35548422556}" sibTransId="{280DB7EC-3CA4-40F1-A6D0-C104CF08010A}"/>
    <dgm:cxn modelId="{C5D7E295-F888-4799-BF77-0218FB526707}" srcId="{BA5891AC-57AD-4471-B3C2-B0DCD3C60C49}" destId="{B726A0DD-0792-43A4-8D82-43FC19C7DA6C}" srcOrd="0" destOrd="0" parTransId="{CA5A6975-F53D-43E9-82A6-6A4F958BB25F}" sibTransId="{2F0E88A1-A000-4755-BE14-FCF562E6EF18}"/>
    <dgm:cxn modelId="{1D0564A1-5DEB-4AFE-A9D2-413178198455}" type="presOf" srcId="{79F0482B-1EC3-4511-9998-5AA8C14D1545}" destId="{1A6AE41E-3E4C-444E-A543-986F055EF766}" srcOrd="0" destOrd="0" presId="urn:microsoft.com/office/officeart/2005/8/layout/vList2"/>
    <dgm:cxn modelId="{BF569EAB-CE0B-43B1-B464-C24C00BFE6F7}" srcId="{BA5891AC-57AD-4471-B3C2-B0DCD3C60C49}" destId="{BF2A693F-D657-4D27-AD46-FFB12DE36E1A}" srcOrd="4" destOrd="0" parTransId="{03DA18F5-F16C-447E-A73C-DF2C26A0A463}" sibTransId="{9840E1FB-3EB6-4923-8137-CE8E593FCE6C}"/>
    <dgm:cxn modelId="{8CF19AB9-52D0-438C-B522-58E4D11AF21E}" type="presOf" srcId="{63C8FADD-99A2-479E-A076-800481664A7E}" destId="{9BCA944C-E8AE-40BA-8BC6-4BE02F1CA4D5}" srcOrd="0" destOrd="0" presId="urn:microsoft.com/office/officeart/2005/8/layout/vList2"/>
    <dgm:cxn modelId="{106C79BE-24C5-447F-B245-E2FC2640233B}" type="presOf" srcId="{86697883-EE83-4FB3-A166-359FD5EC8D3C}" destId="{E07C152B-265F-4A15-8BE3-7F062758EF37}" srcOrd="0" destOrd="3" presId="urn:microsoft.com/office/officeart/2005/8/layout/vList2"/>
    <dgm:cxn modelId="{D016FCC3-EFA2-421D-94C4-4321BCC28478}" type="presOf" srcId="{26153412-A8B2-4CD7-BDF0-6982C1C0A650}" destId="{422206B1-7E26-4B5D-B773-B5CA9860552B}" srcOrd="0" destOrd="0" presId="urn:microsoft.com/office/officeart/2005/8/layout/vList2"/>
    <dgm:cxn modelId="{43811ACE-170E-4DA9-B778-12C9D6073F08}" type="presOf" srcId="{38A7C4E8-EA66-4FA4-9A1E-28E68213C5E4}" destId="{BFE215F6-FEA9-4C48-B965-A1D736AB1AD6}" srcOrd="0" destOrd="1" presId="urn:microsoft.com/office/officeart/2005/8/layout/vList2"/>
    <dgm:cxn modelId="{BEF072D3-924F-4EDA-8146-7E9F70C43EAB}" type="presOf" srcId="{98977CAF-989A-41D3-8FAB-1BD1E452A777}" destId="{AA7220F8-CAAE-4D62-8D8C-5762839D027D}" srcOrd="0" destOrd="3" presId="urn:microsoft.com/office/officeart/2005/8/layout/vList2"/>
    <dgm:cxn modelId="{05766EDA-D6C2-4FBA-AFDF-F37995F957B4}" type="presOf" srcId="{B66BED9E-EF2A-4FE2-9DD3-F79E5A892A9D}" destId="{AA7220F8-CAAE-4D62-8D8C-5762839D027D}" srcOrd="0" destOrd="1" presId="urn:microsoft.com/office/officeart/2005/8/layout/vList2"/>
    <dgm:cxn modelId="{9CCC53E7-2CB5-4C66-8701-B6928C44875D}" type="presOf" srcId="{3FB0EA3A-8A90-427A-A64C-6E130FFF25A0}" destId="{E07C152B-265F-4A15-8BE3-7F062758EF37}" srcOrd="0" destOrd="2" presId="urn:microsoft.com/office/officeart/2005/8/layout/vList2"/>
    <dgm:cxn modelId="{C9DB5AEF-CA40-4A07-9EEB-78A9694C36BC}" srcId="{C2C998F1-60B2-4EAC-A1B4-27D0AA90C9DC}" destId="{32F447D7-B2C6-4947-B88A-53FCB1E598DD}" srcOrd="0" destOrd="0" parTransId="{3A7BD894-C226-43EA-921E-2114EE31A4BE}" sibTransId="{D6445B2B-23FF-4803-A2C9-E8EB706EE8F1}"/>
    <dgm:cxn modelId="{3F11B3F2-299B-4BE9-979B-5BDF14C0E5AC}" srcId="{5CC2E529-DEE4-44F6-B168-924036FC27D3}" destId="{3FB0EA3A-8A90-427A-A64C-6E130FFF25A0}" srcOrd="1" destOrd="0" parTransId="{0573D046-22BB-4E0A-B1D9-511A29A28316}" sibTransId="{CC355C58-E41B-47E7-8147-AD857EBF7D22}"/>
    <dgm:cxn modelId="{2993CDF7-882D-4C32-A598-B8003DA3226E}" type="presOf" srcId="{DBD8130B-08ED-49C7-9222-C11E32EBC3DB}" destId="{1A6AE41E-3E4C-444E-A543-986F055EF766}" srcOrd="0" destOrd="1" presId="urn:microsoft.com/office/officeart/2005/8/layout/vList2"/>
    <dgm:cxn modelId="{36AB70FC-D893-407D-833E-25CCA37B3ADE}" type="presOf" srcId="{B726A0DD-0792-43A4-8D82-43FC19C7DA6C}" destId="{21A3598D-0A34-45D7-A575-BCF0E0D56CCE}" srcOrd="0" destOrd="0" presId="urn:microsoft.com/office/officeart/2005/8/layout/vList2"/>
    <dgm:cxn modelId="{97BEC4D7-211B-428B-8A63-09272189DE72}" type="presParOf" srcId="{D35ED72A-5CF5-4A88-9D58-0111D2EBF01E}" destId="{21A3598D-0A34-45D7-A575-BCF0E0D56CCE}" srcOrd="0" destOrd="0" presId="urn:microsoft.com/office/officeart/2005/8/layout/vList2"/>
    <dgm:cxn modelId="{604390CB-A5C2-4A3B-A12D-BE6709C17864}" type="presParOf" srcId="{D35ED72A-5CF5-4A88-9D58-0111D2EBF01E}" destId="{1A6AE41E-3E4C-444E-A543-986F055EF766}" srcOrd="1" destOrd="0" presId="urn:microsoft.com/office/officeart/2005/8/layout/vList2"/>
    <dgm:cxn modelId="{991B653D-BC9C-4F09-83AA-B8439F780C2A}" type="presParOf" srcId="{D35ED72A-5CF5-4A88-9D58-0111D2EBF01E}" destId="{94184539-4F3A-4EB1-A2E0-2169549DB505}" srcOrd="2" destOrd="0" presId="urn:microsoft.com/office/officeart/2005/8/layout/vList2"/>
    <dgm:cxn modelId="{4FAE7727-267F-49DE-BE84-DBB2F2FB5EF4}" type="presParOf" srcId="{D35ED72A-5CF5-4A88-9D58-0111D2EBF01E}" destId="{BFE215F6-FEA9-4C48-B965-A1D736AB1AD6}" srcOrd="3" destOrd="0" presId="urn:microsoft.com/office/officeart/2005/8/layout/vList2"/>
    <dgm:cxn modelId="{F790C44D-B79F-4DCB-B773-E7B6B928DF79}" type="presParOf" srcId="{D35ED72A-5CF5-4A88-9D58-0111D2EBF01E}" destId="{9BCA944C-E8AE-40BA-8BC6-4BE02F1CA4D5}" srcOrd="4" destOrd="0" presId="urn:microsoft.com/office/officeart/2005/8/layout/vList2"/>
    <dgm:cxn modelId="{FC4ACA69-1FD3-4B67-973F-CA6E1791ABF4}" type="presParOf" srcId="{D35ED72A-5CF5-4A88-9D58-0111D2EBF01E}" destId="{AA7220F8-CAAE-4D62-8D8C-5762839D027D}" srcOrd="5" destOrd="0" presId="urn:microsoft.com/office/officeart/2005/8/layout/vList2"/>
    <dgm:cxn modelId="{ABE34EAC-552D-4540-82F6-AAD74A1A58AE}" type="presParOf" srcId="{D35ED72A-5CF5-4A88-9D58-0111D2EBF01E}" destId="{89F7168E-E602-42C3-AC21-D9EA18BB61D0}" srcOrd="6" destOrd="0" presId="urn:microsoft.com/office/officeart/2005/8/layout/vList2"/>
    <dgm:cxn modelId="{3F8EFDE0-27E7-4064-A485-6B791A49EBC5}" type="presParOf" srcId="{D35ED72A-5CF5-4A88-9D58-0111D2EBF01E}" destId="{E07C152B-265F-4A15-8BE3-7F062758EF37}" srcOrd="7" destOrd="0" presId="urn:microsoft.com/office/officeart/2005/8/layout/vList2"/>
    <dgm:cxn modelId="{12861C99-CEBA-426D-BD3A-AD318C06FAD3}" type="presParOf" srcId="{D35ED72A-5CF5-4A88-9D58-0111D2EBF01E}" destId="{24A36F6E-5498-46EE-8A2F-574161E7F638}" srcOrd="8" destOrd="0" presId="urn:microsoft.com/office/officeart/2005/8/layout/vList2"/>
    <dgm:cxn modelId="{C9009CB0-D3EF-4BE5-AFC9-394FDCEA4A41}" type="presParOf" srcId="{D35ED72A-5CF5-4A88-9D58-0111D2EBF01E}" destId="{422206B1-7E26-4B5D-B773-B5CA9860552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3598D-0A34-45D7-A575-BCF0E0D56CCE}">
      <dsp:nvSpPr>
        <dsp:cNvPr id="0" name=""/>
        <dsp:cNvSpPr/>
      </dsp:nvSpPr>
      <dsp:spPr>
        <a:xfrm>
          <a:off x="0" y="0"/>
          <a:ext cx="10223938" cy="434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STEP 1 - </a:t>
          </a:r>
          <a:r>
            <a:rPr lang="en-US" sz="1400" b="1" kern="1200" dirty="0"/>
            <a:t>Are you the PRIME RECIPIENT</a:t>
          </a:r>
          <a:r>
            <a:rPr lang="en-US" sz="1400" b="1" kern="1200" baseline="30000" dirty="0"/>
            <a:t>1</a:t>
          </a:r>
          <a:r>
            <a:rPr lang="en-US" sz="1400" b="1" kern="1200" dirty="0"/>
            <a:t> of the Federal Award?</a:t>
          </a:r>
          <a:endParaRPr lang="en-US" sz="1400" kern="1200" dirty="0"/>
        </a:p>
      </dsp:txBody>
      <dsp:txXfrm>
        <a:off x="21230" y="21230"/>
        <a:ext cx="10181478" cy="392446"/>
      </dsp:txXfrm>
    </dsp:sp>
    <dsp:sp modelId="{1A6AE41E-3E4C-444E-A543-986F055EF766}">
      <dsp:nvSpPr>
        <dsp:cNvPr id="0" name=""/>
        <dsp:cNvSpPr/>
      </dsp:nvSpPr>
      <dsp:spPr>
        <a:xfrm>
          <a:off x="0" y="424596"/>
          <a:ext cx="10223938" cy="44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61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US" sz="1400" b="1" kern="1200" dirty="0"/>
            <a:t>Yes</a:t>
          </a:r>
          <a:r>
            <a:rPr lang="en-US" sz="1400" kern="1200" dirty="0"/>
            <a:t> → Proceed to Step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US" sz="1400" b="1" kern="1200" dirty="0"/>
            <a:t>No</a:t>
          </a:r>
          <a:r>
            <a:rPr lang="en-US" sz="1400" kern="1200" dirty="0"/>
            <a:t> → </a:t>
          </a:r>
          <a:r>
            <a:rPr lang="en-US" sz="1400" b="1" kern="1200" dirty="0">
              <a:solidFill>
                <a:srgbClr val="FF0000"/>
              </a:solidFill>
            </a:rPr>
            <a:t>Reference the "Pass Through Example" and stop</a:t>
          </a:r>
        </a:p>
      </dsp:txBody>
      <dsp:txXfrm>
        <a:off x="0" y="424596"/>
        <a:ext cx="10223938" cy="445310"/>
      </dsp:txXfrm>
    </dsp:sp>
    <dsp:sp modelId="{94184539-4F3A-4EB1-A2E0-2169549DB505}">
      <dsp:nvSpPr>
        <dsp:cNvPr id="0" name=""/>
        <dsp:cNvSpPr/>
      </dsp:nvSpPr>
      <dsp:spPr>
        <a:xfrm>
          <a:off x="0" y="907669"/>
          <a:ext cx="10223938" cy="462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STEP 2 - </a:t>
          </a:r>
          <a:r>
            <a:rPr lang="en-US" sz="1400" b="1" i="0" kern="1200" dirty="0"/>
            <a:t>D</a:t>
          </a:r>
          <a:r>
            <a:rPr lang="en-US" sz="1400" b="1" i="1" kern="1200" dirty="0"/>
            <a:t>etermine</a:t>
          </a:r>
          <a:r>
            <a:rPr lang="en-US" sz="1400" b="1" kern="1200" dirty="0"/>
            <a:t> the APPROPRIATE RELATIONSHIP CLASSIFICATION</a:t>
          </a:r>
          <a:endParaRPr lang="en-US" sz="1400" kern="1200" dirty="0"/>
        </a:p>
      </dsp:txBody>
      <dsp:txXfrm>
        <a:off x="22585" y="930254"/>
        <a:ext cx="10178768" cy="417483"/>
      </dsp:txXfrm>
    </dsp:sp>
    <dsp:sp modelId="{BFE215F6-FEA9-4C48-B965-A1D736AB1AD6}">
      <dsp:nvSpPr>
        <dsp:cNvPr id="0" name=""/>
        <dsp:cNvSpPr/>
      </dsp:nvSpPr>
      <dsp:spPr>
        <a:xfrm>
          <a:off x="0" y="1360423"/>
          <a:ext cx="10223938" cy="50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61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US" sz="1400" b="1" kern="1200" dirty="0"/>
            <a:t>Subrecipient</a:t>
          </a:r>
          <a:r>
            <a:rPr lang="en-US" sz="1400" b="1" kern="1200" baseline="30000" dirty="0"/>
            <a:t>2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US" sz="1400" b="1" kern="1200" dirty="0"/>
            <a:t>Vendor</a:t>
          </a:r>
          <a:r>
            <a:rPr lang="en-US" sz="1400" b="1" kern="1200" baseline="30000" dirty="0"/>
            <a:t>3</a:t>
          </a:r>
          <a:endParaRPr lang="en-US" sz="1400" kern="1200" dirty="0"/>
        </a:p>
      </dsp:txBody>
      <dsp:txXfrm>
        <a:off x="0" y="1360423"/>
        <a:ext cx="10223938" cy="508654"/>
      </dsp:txXfrm>
    </dsp:sp>
    <dsp:sp modelId="{9BCA944C-E8AE-40BA-8BC6-4BE02F1CA4D5}">
      <dsp:nvSpPr>
        <dsp:cNvPr id="0" name=""/>
        <dsp:cNvSpPr/>
      </dsp:nvSpPr>
      <dsp:spPr>
        <a:xfrm>
          <a:off x="0" y="1869077"/>
          <a:ext cx="10223938" cy="489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STEP 3 - </a:t>
          </a:r>
          <a:r>
            <a:rPr lang="en-US" sz="1400" b="1" kern="1200" dirty="0"/>
            <a:t>If Subrecipient</a:t>
          </a:r>
          <a:r>
            <a:rPr lang="en-US" sz="1400" b="1" kern="1200" baseline="30000" dirty="0"/>
            <a:t>2</a:t>
          </a:r>
          <a:endParaRPr lang="en-US" sz="1400" kern="1200" dirty="0"/>
        </a:p>
      </dsp:txBody>
      <dsp:txXfrm>
        <a:off x="23910" y="1892987"/>
        <a:ext cx="10176118" cy="441988"/>
      </dsp:txXfrm>
    </dsp:sp>
    <dsp:sp modelId="{AA7220F8-CAAE-4D62-8D8C-5762839D027D}">
      <dsp:nvSpPr>
        <dsp:cNvPr id="0" name=""/>
        <dsp:cNvSpPr/>
      </dsp:nvSpPr>
      <dsp:spPr>
        <a:xfrm>
          <a:off x="0" y="2358886"/>
          <a:ext cx="10223938" cy="97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61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/>
            <a:t>Is the entity a STATE AGENCY?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US" sz="1400" b="1" kern="1200" dirty="0"/>
            <a:t>Yes</a:t>
          </a:r>
          <a:r>
            <a:rPr lang="en-US" sz="1400" kern="1200" dirty="0"/>
            <a:t> → Proceed to Step 4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US" sz="1400" b="1" kern="1200" dirty="0"/>
            <a:t>No</a:t>
          </a:r>
          <a:r>
            <a:rPr lang="en-US" sz="1400" kern="1200" dirty="0"/>
            <a:t> →</a:t>
          </a:r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Courier New" panose="02070309020205020404" pitchFamily="49" charset="0"/>
            <a:buChar char="o"/>
          </a:pPr>
          <a:r>
            <a:rPr lang="en-US" sz="1400" kern="1200" dirty="0"/>
            <a:t>✅ Report activity in the </a:t>
          </a:r>
          <a:r>
            <a:rPr lang="en-US" sz="1400" b="1" kern="1200" dirty="0"/>
            <a:t>appropriate Expenditure Column</a:t>
          </a:r>
          <a:r>
            <a:rPr lang="en-US" sz="1400" kern="1200" dirty="0"/>
            <a:t> AND the </a:t>
          </a:r>
          <a:r>
            <a:rPr lang="en-US" sz="1400" b="1" kern="1200" dirty="0"/>
            <a:t>Subrecipient Column</a:t>
          </a:r>
          <a:endParaRPr lang="en-US" sz="1400" kern="1200" dirty="0"/>
        </a:p>
      </dsp:txBody>
      <dsp:txXfrm>
        <a:off x="0" y="2358886"/>
        <a:ext cx="10223938" cy="978153"/>
      </dsp:txXfrm>
    </dsp:sp>
    <dsp:sp modelId="{89F7168E-E602-42C3-AC21-D9EA18BB61D0}">
      <dsp:nvSpPr>
        <dsp:cNvPr id="0" name=""/>
        <dsp:cNvSpPr/>
      </dsp:nvSpPr>
      <dsp:spPr>
        <a:xfrm>
          <a:off x="0" y="3337039"/>
          <a:ext cx="10223938" cy="45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STEP 4 - </a:t>
          </a:r>
          <a:r>
            <a:rPr lang="en-US" sz="1400" b="1" kern="1200" dirty="0"/>
            <a:t>Is the entity a COMPONENT UNIT</a:t>
          </a:r>
          <a:r>
            <a:rPr lang="en-US" sz="1400" b="1" kern="1200" baseline="30000" dirty="0"/>
            <a:t>4</a:t>
          </a:r>
          <a:r>
            <a:rPr lang="en-US" sz="1400" b="1" kern="1200" dirty="0"/>
            <a:t>?</a:t>
          </a:r>
          <a:endParaRPr lang="en-US" sz="1400" kern="1200" dirty="0"/>
        </a:p>
      </dsp:txBody>
      <dsp:txXfrm>
        <a:off x="22451" y="3359490"/>
        <a:ext cx="10179036" cy="415003"/>
      </dsp:txXfrm>
    </dsp:sp>
    <dsp:sp modelId="{E07C152B-265F-4A15-8BE3-7F062758EF37}">
      <dsp:nvSpPr>
        <dsp:cNvPr id="0" name=""/>
        <dsp:cNvSpPr/>
      </dsp:nvSpPr>
      <dsp:spPr>
        <a:xfrm>
          <a:off x="0" y="3796945"/>
          <a:ext cx="10223938" cy="100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61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US" sz="1400" b="1" kern="1200" dirty="0"/>
            <a:t>Yes</a:t>
          </a:r>
          <a:r>
            <a:rPr lang="en-US" sz="1400" kern="1200" dirty="0"/>
            <a:t> →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Courier New" panose="02070309020205020404" pitchFamily="49" charset="0"/>
            <a:buChar char="o"/>
          </a:pPr>
          <a:r>
            <a:rPr lang="en-US" sz="1400" kern="1200" dirty="0"/>
            <a:t>✅ Report activity in the </a:t>
          </a:r>
          <a:r>
            <a:rPr lang="en-US" sz="1400" b="1" kern="1200" dirty="0"/>
            <a:t>appropriate Expenditure Column</a:t>
          </a:r>
          <a:r>
            <a:rPr lang="en-US" sz="1400" kern="1200" dirty="0"/>
            <a:t> AND the </a:t>
          </a:r>
          <a:r>
            <a:rPr lang="en-US" sz="1400" b="1" kern="1200" dirty="0"/>
            <a:t>Subrecipient Column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US" sz="1400" b="1" kern="1200" dirty="0"/>
            <a:t>No</a:t>
          </a:r>
          <a:r>
            <a:rPr lang="en-US" sz="1400" kern="1200" dirty="0"/>
            <a:t> →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Courier New" panose="02070309020205020404" pitchFamily="49" charset="0"/>
            <a:buChar char="o"/>
          </a:pPr>
          <a:r>
            <a:rPr lang="en-US" sz="1400" kern="1200" dirty="0"/>
            <a:t>✅ Report the expenditures as a </a:t>
          </a:r>
          <a:r>
            <a:rPr lang="en-US" sz="1400" b="1" kern="1200" dirty="0"/>
            <a:t>Pass Through</a:t>
          </a:r>
          <a:r>
            <a:rPr lang="en-US" sz="1400" kern="1200" dirty="0"/>
            <a:t> </a:t>
          </a:r>
          <a:r>
            <a:rPr lang="en-US" sz="1400" b="1" kern="1200" dirty="0"/>
            <a:t>To </a:t>
          </a:r>
          <a:r>
            <a:rPr lang="en-US" sz="1400" kern="1200" dirty="0"/>
            <a:t>the entity</a:t>
          </a:r>
        </a:p>
      </dsp:txBody>
      <dsp:txXfrm>
        <a:off x="0" y="3796945"/>
        <a:ext cx="10223938" cy="1000901"/>
      </dsp:txXfrm>
    </dsp:sp>
    <dsp:sp modelId="{24A36F6E-5498-46EE-8A2F-574161E7F638}">
      <dsp:nvSpPr>
        <dsp:cNvPr id="0" name=""/>
        <dsp:cNvSpPr/>
      </dsp:nvSpPr>
      <dsp:spPr>
        <a:xfrm>
          <a:off x="0" y="4797846"/>
          <a:ext cx="10223938" cy="520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If Vendor</a:t>
          </a:r>
          <a:r>
            <a:rPr lang="en-US" sz="1400" b="1" kern="1200" baseline="30000" dirty="0"/>
            <a:t>3</a:t>
          </a:r>
          <a:endParaRPr lang="en-US" sz="1400" kern="1200" dirty="0"/>
        </a:p>
      </dsp:txBody>
      <dsp:txXfrm>
        <a:off x="25409" y="4823255"/>
        <a:ext cx="10173120" cy="469691"/>
      </dsp:txXfrm>
    </dsp:sp>
    <dsp:sp modelId="{422206B1-7E26-4B5D-B773-B5CA9860552B}">
      <dsp:nvSpPr>
        <dsp:cNvPr id="0" name=""/>
        <dsp:cNvSpPr/>
      </dsp:nvSpPr>
      <dsp:spPr>
        <a:xfrm>
          <a:off x="0" y="5318356"/>
          <a:ext cx="10223938" cy="3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61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anose="05050102010706020507" pitchFamily="18" charset="2"/>
            <a:buChar char=""/>
          </a:pPr>
          <a:r>
            <a:rPr lang="en-US" sz="1400" kern="1200" dirty="0"/>
            <a:t>✅ Report activity in the </a:t>
          </a:r>
          <a:r>
            <a:rPr lang="en-US" sz="1400" b="1" kern="1200" dirty="0"/>
            <a:t>appropriate Expenditure Column</a:t>
          </a:r>
          <a:endParaRPr lang="en-US" sz="1400" kern="1200" dirty="0"/>
        </a:p>
      </dsp:txBody>
      <dsp:txXfrm>
        <a:off x="0" y="5318356"/>
        <a:ext cx="10223938" cy="35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CD485-CD4B-4625-BFF4-A9125D3EC0D7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0B57-BDDB-4C44-9031-064A1E76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9CF3-2A9D-49EB-83EE-FA6318A541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F483-EB74-949E-1A6A-723D6AFB8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8447F-1767-4FF6-8FA1-978340D9A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0EF6F-CB19-EA38-3042-F3ACE7F8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AD05D-85DC-4D2A-7B67-4E61894E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6BF9-AFD0-7328-8B9D-F14DEF4F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ADB8-5F7C-E8E7-E6B1-C164B718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9B163-2414-BD41-B5DE-DDD2BA05B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D7072-84FA-E616-138F-90DC92DD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1F6F-CCE1-3575-3B0B-D2B30FB1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0642-65A1-5479-D4B2-82F34B1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8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088BF-92F0-79FF-E5AD-76A511D80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CB403-09D6-5CFA-3D12-BADF4D7DB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DAFDA-C4D5-0E33-57CE-0C0C24DE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DA92-32E6-B163-85F9-38DAD7E0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B43B4-9BF6-E17E-4387-9A7C4A14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8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7A81-89DF-CBD9-7645-FA647246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9EB1-F737-933D-371C-EEF08564F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90DE1-03DB-E37C-14C9-BDE3ADBB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0CCE1-CB3B-04F1-DF29-B93827BB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9FE64-DA38-E2F5-31D2-FB2B49CF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77DC-28E8-6893-EFF3-A1BF4C27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1B6D0-EBE7-F77A-CFEE-28CBC25C4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65ED3-EA4B-A6B7-F09C-A2403A89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9FB48-30FC-7257-821C-1E5F4B42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8DC9-E019-2358-237A-F37713D9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5A07-9BA2-3A54-D09D-B091A71B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13E7-252B-CF99-2195-B7C2E8A51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399F7-AE1D-C3F2-0EF9-F3A5B1B2A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643F4-03A6-A29A-AAD7-77B963E3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5FC1C-34B0-D449-17A2-B25C9E70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AFF01-4887-E115-8370-23132954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D61C-7FE3-54D5-1D5D-D192216B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5EFC3-C96E-72DA-7FAC-968DF4FC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7F38F-6F86-A047-A324-068AAEA49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15A27-C16A-F898-C3FF-6FD837934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6EDB8-CB59-B7F2-E2FD-61F97D746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013BA-82D2-DC16-F7D6-8F9624A9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982A4-12B9-B6C9-8DBE-C7ACD725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0097E-D0F9-C75D-049D-7ED417C1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AAE5-B4EF-BEF3-5CD9-837476E2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BEA1A-A7B4-3002-13DB-2828E418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89267-A456-DB50-401B-903A2211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F8E88-14BF-848E-5D7A-688BA91A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9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F4454-9654-D414-F838-371A9AF4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BACE8-F3B7-AB6C-D3E0-13F92C83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A5D6F-2A23-63D1-0014-BE1A8550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F5AE-76F1-E452-E2FE-BDF80EC7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6A5C-EB59-C3EA-4C95-983D6591C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7B206-73D2-7EB5-9DA1-F522EBD05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A1FE-BC44-CF49-CB5A-F29C3EF4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A3887-F820-BB00-62F7-C2E322AD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4772B-AB3E-BD3E-7830-4B84C09C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B30F-BA58-708D-B398-149290DC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66636-413B-C760-0105-643539B3F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62BFC-C8C2-039F-F0E7-31CF2BE9C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6F366-A4F1-9E2B-4A83-A03CB6C5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D8D47-2089-8321-5599-89B9F0BB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3768B-7E68-7D39-B2B5-C44C99F4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7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59E8E-ADDF-0CE9-3AC9-30ED468E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2248-3A29-890D-61C9-28ADBD85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EDE7E-C768-9F2A-9472-D30FF0F33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77B87-BAAC-4D6A-85E7-D9DB30EB8F75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36B13-5F63-8E8B-A59C-70A5C0F4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A5975-C970-3022-4076-3C8DD42C9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43BAA-7239-41DA-BB9D-E01D06BA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964C-A39C-D0E0-3598-B8E9C969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Federal Funding Grant Award Example</a:t>
            </a:r>
            <a:br>
              <a:rPr lang="en-US" b="1" dirty="0"/>
            </a:br>
            <a:r>
              <a:rPr lang="en-US" b="1" dirty="0"/>
              <a:t>Pass Throughs:</a:t>
            </a:r>
            <a:r>
              <a:rPr lang="en-US" b="1" i="1" dirty="0"/>
              <a:t> </a:t>
            </a:r>
            <a:r>
              <a:rPr lang="en-US" b="1" dirty="0"/>
              <a:t>KDE </a:t>
            </a:r>
            <a:r>
              <a:rPr lang="en-US" b="1" i="1" dirty="0"/>
              <a:t>To</a:t>
            </a:r>
            <a:r>
              <a:rPr lang="en-US" b="1" dirty="0"/>
              <a:t> DOC, DJJ &amp; CHFS</a:t>
            </a:r>
          </a:p>
        </p:txBody>
      </p:sp>
      <p:pic>
        <p:nvPicPr>
          <p:cNvPr id="10" name="Picture 9" descr="Graphical user interface&#10;&#10;AI-generated content may be incorrect.">
            <a:extLst>
              <a:ext uri="{FF2B5EF4-FFF2-40B4-BE49-F238E27FC236}">
                <a16:creationId xmlns:a16="http://schemas.microsoft.com/office/drawing/2014/main" id="{7E960BFB-803D-59C6-5AE6-A32C5002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99" y="1817603"/>
            <a:ext cx="6716062" cy="48679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375DF3-81C5-6C85-CAD1-65B7E325DCF0}"/>
              </a:ext>
            </a:extLst>
          </p:cNvPr>
          <p:cNvSpPr txBox="1"/>
          <p:nvPr/>
        </p:nvSpPr>
        <p:spPr>
          <a:xfrm>
            <a:off x="9551042" y="1512237"/>
            <a:ext cx="2640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Perpetua" panose="02020502060401020303" pitchFamily="18" charset="0"/>
              </a:rPr>
              <a:t>Pass Through</a:t>
            </a:r>
            <a:r>
              <a:rPr lang="en-US" b="1" i="1" u="sng" dirty="0">
                <a:latin typeface="Perpetua" panose="02020502060401020303" pitchFamily="18" charset="0"/>
              </a:rPr>
              <a:t> FROM:</a:t>
            </a:r>
          </a:p>
          <a:p>
            <a:r>
              <a:rPr lang="en-US" b="1" i="1" dirty="0">
                <a:latin typeface="Perpetua" panose="02020502060401020303" pitchFamily="18" charset="0"/>
              </a:rPr>
              <a:t>DOC, DJJ &amp; CHFS</a:t>
            </a:r>
          </a:p>
          <a:p>
            <a:endParaRPr lang="en-US" b="1" i="1" dirty="0">
              <a:latin typeface="Perpetua" panose="02020502060401020303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Perpetua" panose="02020502060401020303" pitchFamily="18" charset="0"/>
              </a:rPr>
              <a:t>Each Department receives funds from KDE records as </a:t>
            </a:r>
            <a:r>
              <a:rPr lang="en-US" sz="1600" b="1" i="1" dirty="0">
                <a:latin typeface="Perpetua" panose="02020502060401020303" pitchFamily="18" charset="0"/>
              </a:rPr>
              <a:t>CASH PASSED THROUGH FROM </a:t>
            </a:r>
            <a:r>
              <a:rPr lang="en-US" sz="1600" dirty="0">
                <a:latin typeface="Perpetua" panose="02020502060401020303" pitchFamily="18" charset="0"/>
              </a:rPr>
              <a:t>Column K, SEFA 02. </a:t>
            </a:r>
          </a:p>
          <a:p>
            <a:pPr marL="342900" indent="-342900">
              <a:buAutoNum type="arabicPeriod"/>
            </a:pPr>
            <a:endParaRPr lang="en-US" sz="1600" dirty="0">
              <a:latin typeface="Perpetua" panose="02020502060401020303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Perpetua" panose="02020502060401020303" pitchFamily="18" charset="0"/>
              </a:rPr>
              <a:t>Each Department will show the expenditures in the </a:t>
            </a:r>
            <a:r>
              <a:rPr lang="en-US" sz="1600" b="1" i="1" dirty="0">
                <a:latin typeface="Perpetua" panose="02020502060401020303" pitchFamily="18" charset="0"/>
              </a:rPr>
              <a:t>Cash Expenditures, </a:t>
            </a:r>
            <a:r>
              <a:rPr lang="en-US" sz="1600" dirty="0">
                <a:latin typeface="Perpetua" panose="02020502060401020303" pitchFamily="18" charset="0"/>
              </a:rPr>
              <a:t>Column H, SEFA 02.</a:t>
            </a:r>
          </a:p>
          <a:p>
            <a:pPr marL="342900" indent="-342900">
              <a:buAutoNum type="arabicPeriod"/>
            </a:pPr>
            <a:endParaRPr lang="en-US" sz="1600" dirty="0">
              <a:latin typeface="Perpetua" panose="02020502060401020303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Perpetua" panose="02020502060401020303" pitchFamily="18" charset="0"/>
              </a:rPr>
              <a:t>Each Department records this Pass Through </a:t>
            </a:r>
            <a:r>
              <a:rPr lang="en-US" sz="1600" b="1" i="1" dirty="0">
                <a:latin typeface="Perpetua" panose="02020502060401020303" pitchFamily="18" charset="0"/>
              </a:rPr>
              <a:t>FROM</a:t>
            </a:r>
            <a:r>
              <a:rPr lang="en-US" sz="1600" dirty="0">
                <a:latin typeface="Perpetua" panose="02020502060401020303" pitchFamily="18" charset="0"/>
              </a:rPr>
              <a:t>, SEFA 03, Note </a:t>
            </a:r>
            <a:r>
              <a:rPr lang="en-US" sz="1600" b="1" dirty="0">
                <a:latin typeface="Perpetua" panose="02020502060401020303" pitchFamily="18" charset="0"/>
              </a:rPr>
              <a:t>3</a:t>
            </a:r>
            <a:r>
              <a:rPr lang="en-US" sz="1600" dirty="0">
                <a:latin typeface="Perpetua" panose="02020502060401020303" pitchFamily="18" charset="0"/>
              </a:rPr>
              <a:t> section, listed numerically by ALN.</a:t>
            </a:r>
            <a:endParaRPr lang="en-US" sz="1600" i="1" dirty="0">
              <a:latin typeface="Perpetua" panose="02020502060401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33C5C-7CFF-B624-3047-405370FF7C88}"/>
              </a:ext>
            </a:extLst>
          </p:cNvPr>
          <p:cNvSpPr txBox="1"/>
          <p:nvPr/>
        </p:nvSpPr>
        <p:spPr>
          <a:xfrm>
            <a:off x="107445" y="1525103"/>
            <a:ext cx="25508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Perpetua" panose="02020502060401020303" pitchFamily="18" charset="0"/>
              </a:rPr>
              <a:t>Pass Through</a:t>
            </a:r>
            <a:r>
              <a:rPr lang="en-US" b="1" i="1" u="sng" dirty="0">
                <a:latin typeface="Perpetua" panose="02020502060401020303" pitchFamily="18" charset="0"/>
              </a:rPr>
              <a:t> TO:</a:t>
            </a:r>
            <a:r>
              <a:rPr lang="en-US" b="1" i="1" dirty="0">
                <a:latin typeface="Perpetua" panose="02020502060401020303" pitchFamily="18" charset="0"/>
              </a:rPr>
              <a:t> </a:t>
            </a:r>
          </a:p>
          <a:p>
            <a:r>
              <a:rPr lang="en-US" b="1" i="1" dirty="0">
                <a:latin typeface="Perpetua" panose="02020502060401020303" pitchFamily="18" charset="0"/>
              </a:rPr>
              <a:t>KDE</a:t>
            </a:r>
          </a:p>
          <a:p>
            <a:endParaRPr lang="en-US" b="1" i="1" u="sng" dirty="0">
              <a:latin typeface="Perpetua" panose="02020502060401020303" pitchFamily="18" charset="0"/>
            </a:endParaRP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1. KDE receives Federal Award from US DOE and records as </a:t>
            </a:r>
            <a:r>
              <a:rPr lang="en-US" sz="1600" b="1" i="1" dirty="0">
                <a:solidFill>
                  <a:srgbClr val="000000"/>
                </a:solidFill>
                <a:latin typeface="Perpetua" panose="02020502060401020303" pitchFamily="18" charset="0"/>
              </a:rPr>
              <a:t>COLLECTED</a:t>
            </a:r>
            <a:r>
              <a:rPr lang="en-US" sz="1600" b="1" i="1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 REVENUES</a:t>
            </a:r>
            <a:r>
              <a:rPr lang="en-US" sz="1600" i="1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 </a:t>
            </a:r>
            <a:r>
              <a:rPr lang="en-US" sz="160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Column G, SEFA 02</a:t>
            </a:r>
            <a:r>
              <a:rPr lang="en-US" sz="1600" b="1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.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  </a:t>
            </a:r>
          </a:p>
          <a:p>
            <a:endParaRPr lang="en-US" sz="1600" dirty="0">
              <a:solidFill>
                <a:srgbClr val="000000"/>
              </a:solidFill>
              <a:latin typeface="Perpetua" panose="02020502060401020303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Perpetua" panose="02020502060401020303" pitchFamily="18" charset="0"/>
              </a:rPr>
              <a:t>2. KDE will show the expenditure in the </a:t>
            </a:r>
            <a:r>
              <a:rPr lang="en-US" sz="1600" b="1" i="1" dirty="0">
                <a:solidFill>
                  <a:srgbClr val="000000"/>
                </a:solidFill>
                <a:latin typeface="Perpetua" panose="02020502060401020303" pitchFamily="18" charset="0"/>
              </a:rPr>
              <a:t>CASH PASSED THROUGH TO, </a:t>
            </a:r>
            <a:r>
              <a:rPr lang="en-US" sz="1600" dirty="0">
                <a:solidFill>
                  <a:srgbClr val="000000"/>
                </a:solidFill>
                <a:latin typeface="Perpetua" panose="02020502060401020303" pitchFamily="18" charset="0"/>
              </a:rPr>
              <a:t>Column L, for all Departments, listed by ALN.</a:t>
            </a:r>
          </a:p>
          <a:p>
            <a:endParaRPr lang="en-US" sz="1600" dirty="0">
              <a:solidFill>
                <a:srgbClr val="000000"/>
              </a:solidFill>
              <a:latin typeface="Perpetua" panose="02020502060401020303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Perpetua" panose="02020502060401020303" pitchFamily="18" charset="0"/>
              </a:rPr>
              <a:t>3. KDE records this Pass Through </a:t>
            </a:r>
            <a:r>
              <a:rPr lang="en-US" sz="1600" b="1" i="1" dirty="0">
                <a:solidFill>
                  <a:srgbClr val="000000"/>
                </a:solidFill>
                <a:latin typeface="Perpetua" panose="02020502060401020303" pitchFamily="18" charset="0"/>
              </a:rPr>
              <a:t>TO,  </a:t>
            </a:r>
            <a:r>
              <a:rPr lang="en-US" sz="1600" dirty="0">
                <a:solidFill>
                  <a:srgbClr val="000000"/>
                </a:solidFill>
                <a:latin typeface="Perpetua" panose="02020502060401020303" pitchFamily="18" charset="0"/>
              </a:rPr>
              <a:t>SEFA 03, Note 4 section, listed numerically by ALN.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8D226-1549-25F2-B067-8F4B2F792AED}"/>
              </a:ext>
            </a:extLst>
          </p:cNvPr>
          <p:cNvSpPr txBox="1"/>
          <p:nvPr/>
        </p:nvSpPr>
        <p:spPr>
          <a:xfrm>
            <a:off x="3601453" y="47324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101ED-7510-C841-0EB2-4FB380449785}"/>
              </a:ext>
            </a:extLst>
          </p:cNvPr>
          <p:cNvSpPr txBox="1"/>
          <p:nvPr/>
        </p:nvSpPr>
        <p:spPr>
          <a:xfrm>
            <a:off x="7545602" y="2310062"/>
            <a:ext cx="198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US Dept of Education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5F3367-5764-7311-7AC9-1A1529134BD3}"/>
              </a:ext>
            </a:extLst>
          </p:cNvPr>
          <p:cNvCxnSpPr/>
          <p:nvPr/>
        </p:nvCxnSpPr>
        <p:spPr>
          <a:xfrm>
            <a:off x="6962274" y="2463951"/>
            <a:ext cx="5694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67EA94-E7F3-7E0D-2713-FCFD13CA7A42}"/>
              </a:ext>
            </a:extLst>
          </p:cNvPr>
          <p:cNvSpPr txBox="1"/>
          <p:nvPr/>
        </p:nvSpPr>
        <p:spPr>
          <a:xfrm>
            <a:off x="7527756" y="3278270"/>
            <a:ext cx="233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Kentucky Dept of Education (Dept 540)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F1629B-0CAB-1CFE-AE91-2D0BB5DAF33B}"/>
              </a:ext>
            </a:extLst>
          </p:cNvPr>
          <p:cNvCxnSpPr/>
          <p:nvPr/>
        </p:nvCxnSpPr>
        <p:spPr>
          <a:xfrm>
            <a:off x="6976108" y="3539880"/>
            <a:ext cx="5694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DA3DA3-663D-B250-9508-4C41D3EF38A9}"/>
              </a:ext>
            </a:extLst>
          </p:cNvPr>
          <p:cNvSpPr txBox="1"/>
          <p:nvPr/>
        </p:nvSpPr>
        <p:spPr>
          <a:xfrm>
            <a:off x="3049160" y="4716379"/>
            <a:ext cx="209456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Kentucky Department of Corrections (Dept 527)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1F83C-07B3-E15E-82ED-EBFC3D8BE751}"/>
              </a:ext>
            </a:extLst>
          </p:cNvPr>
          <p:cNvSpPr txBox="1"/>
          <p:nvPr/>
        </p:nvSpPr>
        <p:spPr>
          <a:xfrm>
            <a:off x="5339811" y="4716380"/>
            <a:ext cx="190319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Kentucky Department of Juvenile Justice (Dept 523)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8E96B-97B3-0F08-2CCD-80A7C2CC39BC}"/>
              </a:ext>
            </a:extLst>
          </p:cNvPr>
          <p:cNvSpPr txBox="1"/>
          <p:nvPr/>
        </p:nvSpPr>
        <p:spPr>
          <a:xfrm>
            <a:off x="7449341" y="4700339"/>
            <a:ext cx="198341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CHFS  (Cabinet of Health and Family Services (Dept 721)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048559-BA3A-1D7A-DCEE-BDCA3E752615}"/>
              </a:ext>
            </a:extLst>
          </p:cNvPr>
          <p:cNvSpPr txBox="1"/>
          <p:nvPr/>
        </p:nvSpPr>
        <p:spPr>
          <a:xfrm>
            <a:off x="2873746" y="5358063"/>
            <a:ext cx="6615159" cy="6817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219AD-5873-A7F5-E277-0C300EBB7B70}"/>
              </a:ext>
            </a:extLst>
          </p:cNvPr>
          <p:cNvSpPr txBox="1"/>
          <p:nvPr/>
        </p:nvSpPr>
        <p:spPr>
          <a:xfrm>
            <a:off x="3192379" y="4328393"/>
            <a:ext cx="649705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7A72B-079F-FD1B-A792-A8E3B32B86A0}"/>
              </a:ext>
            </a:extLst>
          </p:cNvPr>
          <p:cNvSpPr txBox="1"/>
          <p:nvPr/>
        </p:nvSpPr>
        <p:spPr>
          <a:xfrm>
            <a:off x="5339812" y="4330281"/>
            <a:ext cx="756188" cy="31982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508A8D-4CCC-7FF6-3B5F-3289943934A9}"/>
              </a:ext>
            </a:extLst>
          </p:cNvPr>
          <p:cNvSpPr txBox="1"/>
          <p:nvPr/>
        </p:nvSpPr>
        <p:spPr>
          <a:xfrm>
            <a:off x="7479217" y="4348146"/>
            <a:ext cx="756188" cy="31982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8CE598-1794-1520-746F-6F5107A4D813}"/>
              </a:ext>
            </a:extLst>
          </p:cNvPr>
          <p:cNvSpPr txBox="1"/>
          <p:nvPr/>
        </p:nvSpPr>
        <p:spPr>
          <a:xfrm>
            <a:off x="2828990" y="6063915"/>
            <a:ext cx="6659915" cy="618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ass Through Example Federal Funding Grant Awards">
            <a:hlinkClick r:id="" action="ppaction://media"/>
            <a:extLst>
              <a:ext uri="{FF2B5EF4-FFF2-40B4-BE49-F238E27FC236}">
                <a16:creationId xmlns:a16="http://schemas.microsoft.com/office/drawing/2014/main" id="{98F40A59-AFCD-EEC5-A9A9-9610970B9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11275" y="946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CE3A-E249-405F-B11F-A9FC13CE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64" y="30141"/>
            <a:ext cx="11347373" cy="504697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/>
              <a:t>Passthrough communication between Agencies</a:t>
            </a:r>
          </a:p>
        </p:txBody>
      </p:sp>
      <p:pic>
        <p:nvPicPr>
          <p:cNvPr id="12" name="Picture 11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6104EC9E-B159-EDE2-8A1B-1592E9F2D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715993"/>
            <a:ext cx="11895826" cy="5856034"/>
          </a:xfrm>
          <a:prstGeom prst="rect">
            <a:avLst/>
          </a:prstGeom>
        </p:spPr>
      </p:pic>
      <p:pic>
        <p:nvPicPr>
          <p:cNvPr id="3" name="#20">
            <a:hlinkClick r:id="" action="ppaction://media"/>
            <a:extLst>
              <a:ext uri="{FF2B5EF4-FFF2-40B4-BE49-F238E27FC236}">
                <a16:creationId xmlns:a16="http://schemas.microsoft.com/office/drawing/2014/main" id="{B747061A-F086-B7A9-1803-DDCB791B1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1124" y="715993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23530FC-5737-3A16-64F2-FD8D0CCF5B40}"/>
              </a:ext>
            </a:extLst>
          </p:cNvPr>
          <p:cNvGraphicFramePr/>
          <p:nvPr/>
        </p:nvGraphicFramePr>
        <p:xfrm>
          <a:off x="1024760" y="1166648"/>
          <a:ext cx="10223938" cy="569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F041EFC-0F07-7FB7-49D6-45B26625114B}"/>
              </a:ext>
            </a:extLst>
          </p:cNvPr>
          <p:cNvSpPr txBox="1">
            <a:spLocks/>
          </p:cNvSpPr>
          <p:nvPr/>
        </p:nvSpPr>
        <p:spPr>
          <a:xfrm>
            <a:off x="2632841" y="30141"/>
            <a:ext cx="6684580" cy="98673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Determining Federal Award Relationship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Reporting Requirements</a:t>
            </a:r>
            <a:endParaRPr lang="en-US" sz="4000" b="1" dirty="0"/>
          </a:p>
        </p:txBody>
      </p:sp>
      <p:pic>
        <p:nvPicPr>
          <p:cNvPr id="8" name="Determining Federal Awards TEST">
            <a:hlinkClick r:id="" action="ppaction://media"/>
            <a:extLst>
              <a:ext uri="{FF2B5EF4-FFF2-40B4-BE49-F238E27FC236}">
                <a16:creationId xmlns:a16="http://schemas.microsoft.com/office/drawing/2014/main" id="{DD1F5095-A053-EAE8-FAC9-F0B3768CA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77900" y="5862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0C5481E-FC0D-7D71-E232-384D3C22C508}"/>
              </a:ext>
            </a:extLst>
          </p:cNvPr>
          <p:cNvSpPr txBox="1"/>
          <p:nvPr/>
        </p:nvSpPr>
        <p:spPr>
          <a:xfrm>
            <a:off x="76200" y="933450"/>
            <a:ext cx="12000185" cy="495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Notes: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 CFR 200.86 -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Recipient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means a non-Federal entity that receives a Federal award directly from a Federal awarding agency to carry out an activity under a Federal program. The term recipient does not include subrecipients.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tabLst>
                <a:tab pos="457200" algn="l"/>
              </a:tabLs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 CFR 200.93 -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Subrecipient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means a non‐Federal entity that receives a sub award from a pass‐through entity to carry out part of a Federal program; but does not include an individual that is a beneficiary of such program. A subrecipient may also be a recipient of other Federal awards directly from a Federal awarding agency.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 CFR 200.22 –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Vendor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 entity that provides goods or services needed to carry out the project or program under a Federal award.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Component Unit Definition and List –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 the state of Kentucky, a component unit is a legally separate organization that is included in the financial reporting entity of another governmental unit (the "primary government"). A list of Component Units are shown on the next slide.  This information is available to ALL AGENCIES.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2D42FA-082B-9E9C-E380-660852BB491C}"/>
              </a:ext>
            </a:extLst>
          </p:cNvPr>
          <p:cNvSpPr txBox="1"/>
          <p:nvPr/>
        </p:nvSpPr>
        <p:spPr>
          <a:xfrm>
            <a:off x="204953" y="275897"/>
            <a:ext cx="11792605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Relationship </a:t>
            </a:r>
            <a:r>
              <a:rPr lang="en-US" sz="4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Notes and 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Definitions</a:t>
            </a:r>
            <a:endParaRPr lang="en-US" sz="4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Relationship Notes and Definitions">
            <a:hlinkClick r:id="" action="ppaction://media"/>
            <a:extLst>
              <a:ext uri="{FF2B5EF4-FFF2-40B4-BE49-F238E27FC236}">
                <a16:creationId xmlns:a16="http://schemas.microsoft.com/office/drawing/2014/main" id="{AFFF5C64-E225-6BCE-C72E-8CCBE124F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1700" y="5489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3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E06A6-9F61-322B-BE86-8C7792E437AA}"/>
              </a:ext>
            </a:extLst>
          </p:cNvPr>
          <p:cNvSpPr txBox="1"/>
          <p:nvPr/>
        </p:nvSpPr>
        <p:spPr>
          <a:xfrm>
            <a:off x="204953" y="110354"/>
            <a:ext cx="11792605" cy="6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Component Unit List ~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pg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</a:t>
            </a:r>
            <a:endParaRPr lang="en-US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5E2563-6115-EF75-8683-740981F007AC}"/>
              </a:ext>
            </a:extLst>
          </p:cNvPr>
          <p:cNvGraphicFramePr>
            <a:graphicFrameLocks noGrp="1"/>
          </p:cNvGraphicFramePr>
          <p:nvPr/>
        </p:nvGraphicFramePr>
        <p:xfrm>
          <a:off x="204953" y="760305"/>
          <a:ext cx="11792606" cy="5883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521">
                  <a:extLst>
                    <a:ext uri="{9D8B030D-6E8A-4147-A177-3AD203B41FA5}">
                      <a16:colId xmlns:a16="http://schemas.microsoft.com/office/drawing/2014/main" val="3856166296"/>
                    </a:ext>
                  </a:extLst>
                </a:gridCol>
                <a:gridCol w="996155">
                  <a:extLst>
                    <a:ext uri="{9D8B030D-6E8A-4147-A177-3AD203B41FA5}">
                      <a16:colId xmlns:a16="http://schemas.microsoft.com/office/drawing/2014/main" val="1279844135"/>
                    </a:ext>
                  </a:extLst>
                </a:gridCol>
                <a:gridCol w="1649185">
                  <a:extLst>
                    <a:ext uri="{9D8B030D-6E8A-4147-A177-3AD203B41FA5}">
                      <a16:colId xmlns:a16="http://schemas.microsoft.com/office/drawing/2014/main" val="4256160305"/>
                    </a:ext>
                  </a:extLst>
                </a:gridCol>
                <a:gridCol w="4430224">
                  <a:extLst>
                    <a:ext uri="{9D8B030D-6E8A-4147-A177-3AD203B41FA5}">
                      <a16:colId xmlns:a16="http://schemas.microsoft.com/office/drawing/2014/main" val="795149084"/>
                    </a:ext>
                  </a:extLst>
                </a:gridCol>
                <a:gridCol w="2358521">
                  <a:extLst>
                    <a:ext uri="{9D8B030D-6E8A-4147-A177-3AD203B41FA5}">
                      <a16:colId xmlns:a16="http://schemas.microsoft.com/office/drawing/2014/main" val="330490065"/>
                    </a:ext>
                  </a:extLst>
                </a:gridCol>
              </a:tblGrid>
              <a:tr h="3158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Entity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07523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Housing Corporation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  - Major Component Unit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8347322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Higher Education Student Loan Corporation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 – Non-Major Component Unit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993041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Lottery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 – Retirement Systems Component Unit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8871735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Public Transportation Infrastructure Authority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*Dept # is also used for State Agency submission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2662472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Kentucky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0877501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Louisville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05420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Community and Technical College System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14930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River Authority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93100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Higher Education Assistance Authority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00340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Bluegrass State Skills Corporation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5073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State Fair Board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158392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Center for the Arts Corporation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33184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Authority for Educational Television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35932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Economic Development Finance Authority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58534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Artisan Center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115399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Infrastructure Authority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*Dept # is also used for State Agency submission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12731"/>
                  </a:ext>
                </a:extLst>
              </a:tr>
            </a:tbl>
          </a:graphicData>
        </a:graphic>
      </p:graphicFrame>
      <p:pic>
        <p:nvPicPr>
          <p:cNvPr id="4" name="Component List">
            <a:hlinkClick r:id="" action="ppaction://media"/>
            <a:extLst>
              <a:ext uri="{FF2B5EF4-FFF2-40B4-BE49-F238E27FC236}">
                <a16:creationId xmlns:a16="http://schemas.microsoft.com/office/drawing/2014/main" id="{69C94FAE-FB87-21EB-1432-EF360E0B5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3625" y="2729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E06A6-9F61-322B-BE86-8C7792E437AA}"/>
              </a:ext>
            </a:extLst>
          </p:cNvPr>
          <p:cNvSpPr txBox="1"/>
          <p:nvPr/>
        </p:nvSpPr>
        <p:spPr>
          <a:xfrm>
            <a:off x="204953" y="110354"/>
            <a:ext cx="11792605" cy="6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Component Unit List ~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pg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</a:t>
            </a:r>
            <a:endParaRPr lang="en-US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5E2563-6115-EF75-8683-740981F007AC}"/>
              </a:ext>
            </a:extLst>
          </p:cNvPr>
          <p:cNvGraphicFramePr>
            <a:graphicFrameLocks noGrp="1"/>
          </p:cNvGraphicFramePr>
          <p:nvPr/>
        </p:nvGraphicFramePr>
        <p:xfrm>
          <a:off x="204953" y="760305"/>
          <a:ext cx="11792606" cy="597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521">
                  <a:extLst>
                    <a:ext uri="{9D8B030D-6E8A-4147-A177-3AD203B41FA5}">
                      <a16:colId xmlns:a16="http://schemas.microsoft.com/office/drawing/2014/main" val="3856166296"/>
                    </a:ext>
                  </a:extLst>
                </a:gridCol>
                <a:gridCol w="996155">
                  <a:extLst>
                    <a:ext uri="{9D8B030D-6E8A-4147-A177-3AD203B41FA5}">
                      <a16:colId xmlns:a16="http://schemas.microsoft.com/office/drawing/2014/main" val="1279844135"/>
                    </a:ext>
                  </a:extLst>
                </a:gridCol>
                <a:gridCol w="1649185">
                  <a:extLst>
                    <a:ext uri="{9D8B030D-6E8A-4147-A177-3AD203B41FA5}">
                      <a16:colId xmlns:a16="http://schemas.microsoft.com/office/drawing/2014/main" val="4256160305"/>
                    </a:ext>
                  </a:extLst>
                </a:gridCol>
                <a:gridCol w="4430224">
                  <a:extLst>
                    <a:ext uri="{9D8B030D-6E8A-4147-A177-3AD203B41FA5}">
                      <a16:colId xmlns:a16="http://schemas.microsoft.com/office/drawing/2014/main" val="795149084"/>
                    </a:ext>
                  </a:extLst>
                </a:gridCol>
                <a:gridCol w="2358521">
                  <a:extLst>
                    <a:ext uri="{9D8B030D-6E8A-4147-A177-3AD203B41FA5}">
                      <a16:colId xmlns:a16="http://schemas.microsoft.com/office/drawing/2014/main" val="330490065"/>
                    </a:ext>
                  </a:extLst>
                </a:gridCol>
              </a:tblGrid>
              <a:tr h="8422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Entity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07523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Agricultural Finance Corporation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089 / 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 with Agency if a CU of the Commonwealth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  - Major Component Unit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8347322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Grain Insurance Corporation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 with Agency if a CU of the Commonwealth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 – Non-Major Component Unit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993041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Louisville Arena Authority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 – Retirement Systems Component Unit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8871735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Horse Park Foundation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2662472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Kentucky University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0877501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Kentucky University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05420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Morehead State University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14930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Murray State University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93100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Kentucky University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00340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State University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5073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Council on Postsecondary Education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158392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Employees Retirement System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33184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Employees Retirement System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35932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Police Retirement System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58534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Teachers' Retirement System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115399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Judicial Retirement Plan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1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4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E06A6-9F61-322B-BE86-8C7792E437AA}"/>
              </a:ext>
            </a:extLst>
          </p:cNvPr>
          <p:cNvSpPr txBox="1"/>
          <p:nvPr/>
        </p:nvSpPr>
        <p:spPr>
          <a:xfrm>
            <a:off x="204953" y="110354"/>
            <a:ext cx="11792605" cy="6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Component Unit List ~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pg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</a:t>
            </a:r>
            <a:endParaRPr lang="en-US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5E2563-6115-EF75-8683-740981F007AC}"/>
              </a:ext>
            </a:extLst>
          </p:cNvPr>
          <p:cNvGraphicFramePr>
            <a:graphicFrameLocks noGrp="1"/>
          </p:cNvGraphicFramePr>
          <p:nvPr/>
        </p:nvGraphicFramePr>
        <p:xfrm>
          <a:off x="204953" y="760305"/>
          <a:ext cx="11792606" cy="184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521">
                  <a:extLst>
                    <a:ext uri="{9D8B030D-6E8A-4147-A177-3AD203B41FA5}">
                      <a16:colId xmlns:a16="http://schemas.microsoft.com/office/drawing/2014/main" val="3856166296"/>
                    </a:ext>
                  </a:extLst>
                </a:gridCol>
                <a:gridCol w="996155">
                  <a:extLst>
                    <a:ext uri="{9D8B030D-6E8A-4147-A177-3AD203B41FA5}">
                      <a16:colId xmlns:a16="http://schemas.microsoft.com/office/drawing/2014/main" val="1279844135"/>
                    </a:ext>
                  </a:extLst>
                </a:gridCol>
                <a:gridCol w="1649185">
                  <a:extLst>
                    <a:ext uri="{9D8B030D-6E8A-4147-A177-3AD203B41FA5}">
                      <a16:colId xmlns:a16="http://schemas.microsoft.com/office/drawing/2014/main" val="4256160305"/>
                    </a:ext>
                  </a:extLst>
                </a:gridCol>
                <a:gridCol w="4430224">
                  <a:extLst>
                    <a:ext uri="{9D8B030D-6E8A-4147-A177-3AD203B41FA5}">
                      <a16:colId xmlns:a16="http://schemas.microsoft.com/office/drawing/2014/main" val="795149084"/>
                    </a:ext>
                  </a:extLst>
                </a:gridCol>
                <a:gridCol w="2358521">
                  <a:extLst>
                    <a:ext uri="{9D8B030D-6E8A-4147-A177-3AD203B41FA5}">
                      <a16:colId xmlns:a16="http://schemas.microsoft.com/office/drawing/2014/main" val="330490065"/>
                    </a:ext>
                  </a:extLst>
                </a:gridCol>
              </a:tblGrid>
              <a:tr h="8422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Entity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607523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Legislators Retirement Plan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MCU  - Major Component Unit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8347322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Public Employees Deferred Compensation Authority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*Dept # is also used for State Agency submission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 – Non-Major Component Unit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993041"/>
                  </a:ext>
                </a:extLst>
              </a:tr>
              <a:tr h="31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Horse Racing and Gaming Corporation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NMCU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for FY25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 – Retirement Systems Component Unit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8871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08DD045AAFE041B822A8CE241D3583" ma:contentTypeVersion="1" ma:contentTypeDescription="Create a new document." ma:contentTypeScope="" ma:versionID="7c826492b8bd2d3e07ce07abf7c76175">
  <xsd:schema xmlns:xsd="http://www.w3.org/2001/XMLSchema" xmlns:xs="http://www.w3.org/2001/XMLSchema" xmlns:p="http://schemas.microsoft.com/office/2006/metadata/properties" xmlns:ns2="f3725848-e058-4ee5-9d24-ffa17a7e8063" targetNamespace="http://schemas.microsoft.com/office/2006/metadata/properties" ma:root="true" ma:fieldsID="92cf2710b880b1a233083c64e0d920f5" ns2:_="">
    <xsd:import namespace="f3725848-e058-4ee5-9d24-ffa17a7e806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25848-e058-4ee5-9d24-ffa17a7e80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8A18B1-6CAF-473F-8605-03C4DF3FDE25}"/>
</file>

<file path=customXml/itemProps2.xml><?xml version="1.0" encoding="utf-8"?>
<ds:datastoreItem xmlns:ds="http://schemas.openxmlformats.org/officeDocument/2006/customXml" ds:itemID="{8AD44142-5485-4A23-BF2C-A35269282954}"/>
</file>

<file path=customXml/itemProps3.xml><?xml version="1.0" encoding="utf-8"?>
<ds:datastoreItem xmlns:ds="http://schemas.openxmlformats.org/officeDocument/2006/customXml" ds:itemID="{E6CB1EC0-0B72-4016-B3F6-C7114540D52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867</Words>
  <Application>Microsoft Office PowerPoint</Application>
  <PresentationFormat>Widescreen</PresentationFormat>
  <Paragraphs>190</Paragraphs>
  <Slides>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Courier New</vt:lpstr>
      <vt:lpstr>Perpetua</vt:lpstr>
      <vt:lpstr>Symbol</vt:lpstr>
      <vt:lpstr>Times New Roman</vt:lpstr>
      <vt:lpstr>Office Theme</vt:lpstr>
      <vt:lpstr>Federal Funding Grant Award Example Pass Throughs: KDE To DOC, DJJ &amp; CHFS</vt:lpstr>
      <vt:lpstr>Passthrough communication between Agencies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Noplis, Carolyn (Finance)</dc:creator>
  <cp:lastModifiedBy>Camden, Jessica D (Finance)</cp:lastModifiedBy>
  <cp:revision>1</cp:revision>
  <dcterms:created xsi:type="dcterms:W3CDTF">2025-07-01T17:56:22Z</dcterms:created>
  <dcterms:modified xsi:type="dcterms:W3CDTF">2025-07-10T12:45:35Z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0x010100CE08DD045AAFE041B822A8CE241D3583</vt:lpwstr>
  </property>
</Properties>
</file>